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1" r:id="rId5"/>
  </p:sldMasterIdLst>
  <p:notesMasterIdLst>
    <p:notesMasterId r:id="rId32"/>
  </p:notesMasterIdLst>
  <p:handoutMasterIdLst>
    <p:handoutMasterId r:id="rId33"/>
  </p:handoutMasterIdLst>
  <p:sldIdLst>
    <p:sldId id="256" r:id="rId6"/>
    <p:sldId id="294" r:id="rId7"/>
    <p:sldId id="301" r:id="rId8"/>
    <p:sldId id="302" r:id="rId9"/>
    <p:sldId id="257" r:id="rId10"/>
    <p:sldId id="258" r:id="rId11"/>
    <p:sldId id="295" r:id="rId12"/>
    <p:sldId id="278" r:id="rId13"/>
    <p:sldId id="260" r:id="rId14"/>
    <p:sldId id="279" r:id="rId15"/>
    <p:sldId id="268" r:id="rId16"/>
    <p:sldId id="304" r:id="rId17"/>
    <p:sldId id="289" r:id="rId18"/>
    <p:sldId id="272" r:id="rId19"/>
    <p:sldId id="306" r:id="rId20"/>
    <p:sldId id="297" r:id="rId21"/>
    <p:sldId id="305" r:id="rId22"/>
    <p:sldId id="263" r:id="rId23"/>
    <p:sldId id="269" r:id="rId24"/>
    <p:sldId id="292" r:id="rId25"/>
    <p:sldId id="283" r:id="rId26"/>
    <p:sldId id="266" r:id="rId27"/>
    <p:sldId id="300" r:id="rId28"/>
    <p:sldId id="262" r:id="rId29"/>
    <p:sldId id="303"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41" autoAdjust="0"/>
  </p:normalViewPr>
  <p:slideViewPr>
    <p:cSldViewPr snapToGrid="0">
      <p:cViewPr varScale="1">
        <p:scale>
          <a:sx n="96" d="100"/>
          <a:sy n="96" d="100"/>
        </p:scale>
        <p:origin x="544" y="17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75D39E-CC7D-5E47-8656-70D89F084E87}" type="doc">
      <dgm:prSet loTypeId="urn:microsoft.com/office/officeart/2005/8/layout/chevron1" loCatId="" qsTypeId="urn:microsoft.com/office/officeart/2005/8/quickstyle/simple1" qsCatId="simple" csTypeId="urn:microsoft.com/office/officeart/2005/8/colors/accent5_3" csCatId="accent5" phldr="1"/>
      <dgm:spPr/>
    </dgm:pt>
    <dgm:pt modelId="{B1802CB9-FE3A-CA4B-9786-78601F2A91AA}">
      <dgm:prSet phldrT="[Text]" custT="1"/>
      <dgm:spPr/>
      <dgm:t>
        <a:bodyPr/>
        <a:lstStyle/>
        <a:p>
          <a:r>
            <a:rPr lang="en-US" sz="1900" b="1" dirty="0">
              <a:solidFill>
                <a:schemeClr val="accent2"/>
              </a:solidFill>
            </a:rPr>
            <a:t>PRETRADE</a:t>
          </a:r>
        </a:p>
      </dgm:t>
    </dgm:pt>
    <dgm:pt modelId="{E26FB5F4-7994-184C-83D1-03F6A7E65B04}" type="parTrans" cxnId="{DD708A18-796C-AC4C-B934-B7659CC753F9}">
      <dgm:prSet/>
      <dgm:spPr/>
      <dgm:t>
        <a:bodyPr/>
        <a:lstStyle/>
        <a:p>
          <a:endParaRPr lang="en-US"/>
        </a:p>
      </dgm:t>
    </dgm:pt>
    <dgm:pt modelId="{FA8AFE7F-2E74-4D49-8098-005AB51FDDC0}" type="sibTrans" cxnId="{DD708A18-796C-AC4C-B934-B7659CC753F9}">
      <dgm:prSet/>
      <dgm:spPr/>
      <dgm:t>
        <a:bodyPr/>
        <a:lstStyle/>
        <a:p>
          <a:endParaRPr lang="en-US"/>
        </a:p>
      </dgm:t>
    </dgm:pt>
    <dgm:pt modelId="{76288094-FA3C-B64B-BB21-3E20303DEA59}">
      <dgm:prSet phldrT="[Text]"/>
      <dgm:spPr/>
      <dgm:t>
        <a:bodyPr/>
        <a:lstStyle/>
        <a:p>
          <a:r>
            <a:rPr lang="en-US" dirty="0"/>
            <a:t>Trade Execution</a:t>
          </a:r>
        </a:p>
      </dgm:t>
    </dgm:pt>
    <dgm:pt modelId="{FF4B47A1-58BA-E249-8539-D63E025FA242}" type="parTrans" cxnId="{67844311-7069-914B-A851-E1D1FEDCF710}">
      <dgm:prSet/>
      <dgm:spPr/>
      <dgm:t>
        <a:bodyPr/>
        <a:lstStyle/>
        <a:p>
          <a:endParaRPr lang="en-US"/>
        </a:p>
      </dgm:t>
    </dgm:pt>
    <dgm:pt modelId="{43898EAF-C520-C24A-B82B-30F049BB083C}" type="sibTrans" cxnId="{67844311-7069-914B-A851-E1D1FEDCF710}">
      <dgm:prSet/>
      <dgm:spPr/>
      <dgm:t>
        <a:bodyPr/>
        <a:lstStyle/>
        <a:p>
          <a:endParaRPr lang="en-US"/>
        </a:p>
      </dgm:t>
    </dgm:pt>
    <dgm:pt modelId="{6E1B7E1A-9C62-0B40-B6FE-E0C0D5C72793}">
      <dgm:prSet phldrT="[Text]"/>
      <dgm:spPr/>
      <dgm:t>
        <a:bodyPr/>
        <a:lstStyle/>
        <a:p>
          <a:r>
            <a:rPr lang="en-US" dirty="0"/>
            <a:t>Trade Clearing</a:t>
          </a:r>
        </a:p>
      </dgm:t>
    </dgm:pt>
    <dgm:pt modelId="{FC0206BE-B94B-E74E-A0AF-4CB7AF954DA9}" type="parTrans" cxnId="{EDDAB8DF-58C2-9743-AD57-8773270DDF73}">
      <dgm:prSet/>
      <dgm:spPr/>
      <dgm:t>
        <a:bodyPr/>
        <a:lstStyle/>
        <a:p>
          <a:endParaRPr lang="en-US"/>
        </a:p>
      </dgm:t>
    </dgm:pt>
    <dgm:pt modelId="{46A643AB-2362-1F47-9CB1-4B827C0D926B}" type="sibTrans" cxnId="{EDDAB8DF-58C2-9743-AD57-8773270DDF73}">
      <dgm:prSet/>
      <dgm:spPr/>
      <dgm:t>
        <a:bodyPr/>
        <a:lstStyle/>
        <a:p>
          <a:endParaRPr lang="en-US"/>
        </a:p>
      </dgm:t>
    </dgm:pt>
    <dgm:pt modelId="{468776CC-5CD4-4A4B-AE18-EF6B22BBF06A}">
      <dgm:prSet phldrT="[Text]"/>
      <dgm:spPr/>
      <dgm:t>
        <a:bodyPr/>
        <a:lstStyle/>
        <a:p>
          <a:r>
            <a:rPr lang="en-US" dirty="0"/>
            <a:t>Trade Settlement</a:t>
          </a:r>
        </a:p>
      </dgm:t>
    </dgm:pt>
    <dgm:pt modelId="{51D97FEC-2507-5340-B48E-AD503D0EC991}" type="parTrans" cxnId="{A58A1646-DFE1-C545-8237-FBD52613098E}">
      <dgm:prSet/>
      <dgm:spPr/>
      <dgm:t>
        <a:bodyPr/>
        <a:lstStyle/>
        <a:p>
          <a:endParaRPr lang="en-US"/>
        </a:p>
      </dgm:t>
    </dgm:pt>
    <dgm:pt modelId="{F8BA8AAC-A8E4-F94B-8242-494C1CEA734A}" type="sibTrans" cxnId="{A58A1646-DFE1-C545-8237-FBD52613098E}">
      <dgm:prSet/>
      <dgm:spPr/>
      <dgm:t>
        <a:bodyPr/>
        <a:lstStyle/>
        <a:p>
          <a:endParaRPr lang="en-US"/>
        </a:p>
      </dgm:t>
    </dgm:pt>
    <dgm:pt modelId="{E462A98F-E663-2B40-9817-1F801D69CBD9}" type="pres">
      <dgm:prSet presAssocID="{E275D39E-CC7D-5E47-8656-70D89F084E87}" presName="Name0" presStyleCnt="0">
        <dgm:presLayoutVars>
          <dgm:dir/>
          <dgm:animLvl val="lvl"/>
          <dgm:resizeHandles val="exact"/>
        </dgm:presLayoutVars>
      </dgm:prSet>
      <dgm:spPr/>
    </dgm:pt>
    <dgm:pt modelId="{A4D5DCC5-8C59-9945-AE2A-B095ACB36E39}" type="pres">
      <dgm:prSet presAssocID="{B1802CB9-FE3A-CA4B-9786-78601F2A91AA}" presName="parTxOnly" presStyleLbl="node1" presStyleIdx="0" presStyleCnt="4">
        <dgm:presLayoutVars>
          <dgm:chMax val="0"/>
          <dgm:chPref val="0"/>
          <dgm:bulletEnabled val="1"/>
        </dgm:presLayoutVars>
      </dgm:prSet>
      <dgm:spPr/>
    </dgm:pt>
    <dgm:pt modelId="{9BC0DE8D-75BF-444F-902E-7FE3609BA213}" type="pres">
      <dgm:prSet presAssocID="{FA8AFE7F-2E74-4D49-8098-005AB51FDDC0}" presName="parTxOnlySpace" presStyleCnt="0"/>
      <dgm:spPr/>
    </dgm:pt>
    <dgm:pt modelId="{E0268A2B-1508-1C46-97B2-B15E08689BA3}" type="pres">
      <dgm:prSet presAssocID="{76288094-FA3C-B64B-BB21-3E20303DEA59}" presName="parTxOnly" presStyleLbl="node1" presStyleIdx="1" presStyleCnt="4">
        <dgm:presLayoutVars>
          <dgm:chMax val="0"/>
          <dgm:chPref val="0"/>
          <dgm:bulletEnabled val="1"/>
        </dgm:presLayoutVars>
      </dgm:prSet>
      <dgm:spPr/>
    </dgm:pt>
    <dgm:pt modelId="{1413F13E-76F1-BC40-B4B7-37E037F2CC60}" type="pres">
      <dgm:prSet presAssocID="{43898EAF-C520-C24A-B82B-30F049BB083C}" presName="parTxOnlySpace" presStyleCnt="0"/>
      <dgm:spPr/>
    </dgm:pt>
    <dgm:pt modelId="{F131D88E-389E-9D47-8098-24C6BEBF4508}" type="pres">
      <dgm:prSet presAssocID="{6E1B7E1A-9C62-0B40-B6FE-E0C0D5C72793}" presName="parTxOnly" presStyleLbl="node1" presStyleIdx="2" presStyleCnt="4">
        <dgm:presLayoutVars>
          <dgm:chMax val="0"/>
          <dgm:chPref val="0"/>
          <dgm:bulletEnabled val="1"/>
        </dgm:presLayoutVars>
      </dgm:prSet>
      <dgm:spPr/>
    </dgm:pt>
    <dgm:pt modelId="{D2D79B8D-B968-BA4A-8996-50DFED899B84}" type="pres">
      <dgm:prSet presAssocID="{46A643AB-2362-1F47-9CB1-4B827C0D926B}" presName="parTxOnlySpace" presStyleCnt="0"/>
      <dgm:spPr/>
    </dgm:pt>
    <dgm:pt modelId="{F8F73298-8640-E446-9A7F-4D1826FBA6C6}" type="pres">
      <dgm:prSet presAssocID="{468776CC-5CD4-4A4B-AE18-EF6B22BBF06A}" presName="parTxOnly" presStyleLbl="node1" presStyleIdx="3" presStyleCnt="4">
        <dgm:presLayoutVars>
          <dgm:chMax val="0"/>
          <dgm:chPref val="0"/>
          <dgm:bulletEnabled val="1"/>
        </dgm:presLayoutVars>
      </dgm:prSet>
      <dgm:spPr/>
    </dgm:pt>
  </dgm:ptLst>
  <dgm:cxnLst>
    <dgm:cxn modelId="{67844311-7069-914B-A851-E1D1FEDCF710}" srcId="{E275D39E-CC7D-5E47-8656-70D89F084E87}" destId="{76288094-FA3C-B64B-BB21-3E20303DEA59}" srcOrd="1" destOrd="0" parTransId="{FF4B47A1-58BA-E249-8539-D63E025FA242}" sibTransId="{43898EAF-C520-C24A-B82B-30F049BB083C}"/>
    <dgm:cxn modelId="{DD708A18-796C-AC4C-B934-B7659CC753F9}" srcId="{E275D39E-CC7D-5E47-8656-70D89F084E87}" destId="{B1802CB9-FE3A-CA4B-9786-78601F2A91AA}" srcOrd="0" destOrd="0" parTransId="{E26FB5F4-7994-184C-83D1-03F6A7E65B04}" sibTransId="{FA8AFE7F-2E74-4D49-8098-005AB51FDDC0}"/>
    <dgm:cxn modelId="{E8A18623-BAFB-C041-9C5D-041D88ACB4E8}" type="presOf" srcId="{B1802CB9-FE3A-CA4B-9786-78601F2A91AA}" destId="{A4D5DCC5-8C59-9945-AE2A-B095ACB36E39}" srcOrd="0" destOrd="0" presId="urn:microsoft.com/office/officeart/2005/8/layout/chevron1"/>
    <dgm:cxn modelId="{6EB31B3F-8A8A-D346-997B-8D0172B5D9E3}" type="presOf" srcId="{E275D39E-CC7D-5E47-8656-70D89F084E87}" destId="{E462A98F-E663-2B40-9817-1F801D69CBD9}" srcOrd="0" destOrd="0" presId="urn:microsoft.com/office/officeart/2005/8/layout/chevron1"/>
    <dgm:cxn modelId="{A58A1646-DFE1-C545-8237-FBD52613098E}" srcId="{E275D39E-CC7D-5E47-8656-70D89F084E87}" destId="{468776CC-5CD4-4A4B-AE18-EF6B22BBF06A}" srcOrd="3" destOrd="0" parTransId="{51D97FEC-2507-5340-B48E-AD503D0EC991}" sibTransId="{F8BA8AAC-A8E4-F94B-8242-494C1CEA734A}"/>
    <dgm:cxn modelId="{F6515170-0D74-AB4C-921C-CB239B5E39B8}" type="presOf" srcId="{76288094-FA3C-B64B-BB21-3E20303DEA59}" destId="{E0268A2B-1508-1C46-97B2-B15E08689BA3}" srcOrd="0" destOrd="0" presId="urn:microsoft.com/office/officeart/2005/8/layout/chevron1"/>
    <dgm:cxn modelId="{518FA8CE-81A7-C040-82D8-0BD05CFA13DB}" type="presOf" srcId="{6E1B7E1A-9C62-0B40-B6FE-E0C0D5C72793}" destId="{F131D88E-389E-9D47-8098-24C6BEBF4508}" srcOrd="0" destOrd="0" presId="urn:microsoft.com/office/officeart/2005/8/layout/chevron1"/>
    <dgm:cxn modelId="{93BB88D7-0210-AC49-8D50-AF598FB9F152}" type="presOf" srcId="{468776CC-5CD4-4A4B-AE18-EF6B22BBF06A}" destId="{F8F73298-8640-E446-9A7F-4D1826FBA6C6}" srcOrd="0" destOrd="0" presId="urn:microsoft.com/office/officeart/2005/8/layout/chevron1"/>
    <dgm:cxn modelId="{EDDAB8DF-58C2-9743-AD57-8773270DDF73}" srcId="{E275D39E-CC7D-5E47-8656-70D89F084E87}" destId="{6E1B7E1A-9C62-0B40-B6FE-E0C0D5C72793}" srcOrd="2" destOrd="0" parTransId="{FC0206BE-B94B-E74E-A0AF-4CB7AF954DA9}" sibTransId="{46A643AB-2362-1F47-9CB1-4B827C0D926B}"/>
    <dgm:cxn modelId="{B65EDFD9-B2D3-2D42-B0F9-314EECD696F8}" type="presParOf" srcId="{E462A98F-E663-2B40-9817-1F801D69CBD9}" destId="{A4D5DCC5-8C59-9945-AE2A-B095ACB36E39}" srcOrd="0" destOrd="0" presId="urn:microsoft.com/office/officeart/2005/8/layout/chevron1"/>
    <dgm:cxn modelId="{3C1F6486-374E-B440-A1CF-E8E7D84880C2}" type="presParOf" srcId="{E462A98F-E663-2B40-9817-1F801D69CBD9}" destId="{9BC0DE8D-75BF-444F-902E-7FE3609BA213}" srcOrd="1" destOrd="0" presId="urn:microsoft.com/office/officeart/2005/8/layout/chevron1"/>
    <dgm:cxn modelId="{CA010C90-AA9C-2F45-B5D1-C5E31C4810C5}" type="presParOf" srcId="{E462A98F-E663-2B40-9817-1F801D69CBD9}" destId="{E0268A2B-1508-1C46-97B2-B15E08689BA3}" srcOrd="2" destOrd="0" presId="urn:microsoft.com/office/officeart/2005/8/layout/chevron1"/>
    <dgm:cxn modelId="{D3453933-1251-6B46-8210-66C95425E37F}" type="presParOf" srcId="{E462A98F-E663-2B40-9817-1F801D69CBD9}" destId="{1413F13E-76F1-BC40-B4B7-37E037F2CC60}" srcOrd="3" destOrd="0" presId="urn:microsoft.com/office/officeart/2005/8/layout/chevron1"/>
    <dgm:cxn modelId="{B41C5C0F-68AD-9348-9E9B-E039CF13F0D9}" type="presParOf" srcId="{E462A98F-E663-2B40-9817-1F801D69CBD9}" destId="{F131D88E-389E-9D47-8098-24C6BEBF4508}" srcOrd="4" destOrd="0" presId="urn:microsoft.com/office/officeart/2005/8/layout/chevron1"/>
    <dgm:cxn modelId="{1F724309-BBDE-4846-8E68-6512014E9957}" type="presParOf" srcId="{E462A98F-E663-2B40-9817-1F801D69CBD9}" destId="{D2D79B8D-B968-BA4A-8996-50DFED899B84}" srcOrd="5" destOrd="0" presId="urn:microsoft.com/office/officeart/2005/8/layout/chevron1"/>
    <dgm:cxn modelId="{92EE501F-BFE0-5B41-9771-FB04FE3DE411}" type="presParOf" srcId="{E462A98F-E663-2B40-9817-1F801D69CBD9}" destId="{F8F73298-8640-E446-9A7F-4D1826FBA6C6}"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8B2477-F50E-9448-8479-E67A30027E9C}" type="doc">
      <dgm:prSet loTypeId="urn:microsoft.com/office/officeart/2005/8/layout/pyramid3" loCatId="" qsTypeId="urn:microsoft.com/office/officeart/2005/8/quickstyle/simple1" qsCatId="simple" csTypeId="urn:microsoft.com/office/officeart/2005/8/colors/colorful5" csCatId="colorful" phldr="1"/>
      <dgm:spPr/>
    </dgm:pt>
    <dgm:pt modelId="{183B9D3A-148A-E448-9C56-CB9A4E9D92E6}">
      <dgm:prSet phldrT="[Text]"/>
      <dgm:spPr/>
      <dgm:t>
        <a:bodyPr/>
        <a:lstStyle/>
        <a:p>
          <a:r>
            <a:rPr lang="en-US" dirty="0"/>
            <a:t>Awareness</a:t>
          </a:r>
        </a:p>
      </dgm:t>
    </dgm:pt>
    <dgm:pt modelId="{D7855B53-8FDD-6F41-A1F5-986CCFFC8B02}" type="parTrans" cxnId="{5EEC8F67-DA7B-7849-949F-32F9072370E7}">
      <dgm:prSet/>
      <dgm:spPr/>
      <dgm:t>
        <a:bodyPr/>
        <a:lstStyle/>
        <a:p>
          <a:endParaRPr lang="en-US"/>
        </a:p>
      </dgm:t>
    </dgm:pt>
    <dgm:pt modelId="{7B2DC3A2-6D25-B943-A03D-72E54F90C375}" type="sibTrans" cxnId="{5EEC8F67-DA7B-7849-949F-32F9072370E7}">
      <dgm:prSet/>
      <dgm:spPr/>
      <dgm:t>
        <a:bodyPr/>
        <a:lstStyle/>
        <a:p>
          <a:endParaRPr lang="en-US"/>
        </a:p>
      </dgm:t>
    </dgm:pt>
    <dgm:pt modelId="{56884663-F0B4-384E-86E4-53624E75C7C4}">
      <dgm:prSet phldrT="[Text]"/>
      <dgm:spPr/>
      <dgm:t>
        <a:bodyPr/>
        <a:lstStyle/>
        <a:p>
          <a:r>
            <a:rPr lang="en-US" dirty="0"/>
            <a:t>Onboarding</a:t>
          </a:r>
        </a:p>
      </dgm:t>
    </dgm:pt>
    <dgm:pt modelId="{FA42D9D6-B014-CF40-B07F-748ABB5B57FB}" type="parTrans" cxnId="{8349E372-06D9-5243-8EDC-A0F919EB8BD9}">
      <dgm:prSet/>
      <dgm:spPr/>
      <dgm:t>
        <a:bodyPr/>
        <a:lstStyle/>
        <a:p>
          <a:endParaRPr lang="en-US"/>
        </a:p>
      </dgm:t>
    </dgm:pt>
    <dgm:pt modelId="{93E80557-27D8-FF4F-9056-8A612D4F1906}" type="sibTrans" cxnId="{8349E372-06D9-5243-8EDC-A0F919EB8BD9}">
      <dgm:prSet/>
      <dgm:spPr/>
      <dgm:t>
        <a:bodyPr/>
        <a:lstStyle/>
        <a:p>
          <a:endParaRPr lang="en-US"/>
        </a:p>
      </dgm:t>
    </dgm:pt>
    <dgm:pt modelId="{26039BF3-76AF-9446-A5FC-47B7551BCB4F}">
      <dgm:prSet phldrT="[Text]"/>
      <dgm:spPr/>
      <dgm:t>
        <a:bodyPr/>
        <a:lstStyle/>
        <a:p>
          <a:r>
            <a:rPr lang="en-US" dirty="0"/>
            <a:t>Research </a:t>
          </a:r>
        </a:p>
      </dgm:t>
    </dgm:pt>
    <dgm:pt modelId="{1B39338D-F815-624D-8405-3D212B2FBE2E}" type="parTrans" cxnId="{778D0DE7-9A5A-684F-895E-56D7E6959615}">
      <dgm:prSet/>
      <dgm:spPr/>
      <dgm:t>
        <a:bodyPr/>
        <a:lstStyle/>
        <a:p>
          <a:endParaRPr lang="en-US"/>
        </a:p>
      </dgm:t>
    </dgm:pt>
    <dgm:pt modelId="{1D66653C-E2DC-AB41-88EC-338A546B07B5}" type="sibTrans" cxnId="{778D0DE7-9A5A-684F-895E-56D7E6959615}">
      <dgm:prSet/>
      <dgm:spPr/>
      <dgm:t>
        <a:bodyPr/>
        <a:lstStyle/>
        <a:p>
          <a:endParaRPr lang="en-US"/>
        </a:p>
      </dgm:t>
    </dgm:pt>
    <dgm:pt modelId="{B68E6A6B-BFEC-1E46-A61A-374FAB6AC63A}">
      <dgm:prSet phldrT="[Text]"/>
      <dgm:spPr/>
      <dgm:t>
        <a:bodyPr/>
        <a:lstStyle/>
        <a:p>
          <a:r>
            <a:rPr lang="en-US" dirty="0"/>
            <a:t>Consideration </a:t>
          </a:r>
        </a:p>
      </dgm:t>
    </dgm:pt>
    <dgm:pt modelId="{DD0F56CB-59F5-BC47-91DD-F6AE447F02A9}" type="parTrans" cxnId="{34480E23-F64D-3D49-9F97-A0B405068AF4}">
      <dgm:prSet/>
      <dgm:spPr/>
      <dgm:t>
        <a:bodyPr/>
        <a:lstStyle/>
        <a:p>
          <a:endParaRPr lang="en-US"/>
        </a:p>
      </dgm:t>
    </dgm:pt>
    <dgm:pt modelId="{223FD3C8-E210-F044-8EF9-4F20B1A32A11}" type="sibTrans" cxnId="{34480E23-F64D-3D49-9F97-A0B405068AF4}">
      <dgm:prSet/>
      <dgm:spPr/>
      <dgm:t>
        <a:bodyPr/>
        <a:lstStyle/>
        <a:p>
          <a:endParaRPr lang="en-US"/>
        </a:p>
      </dgm:t>
    </dgm:pt>
    <dgm:pt modelId="{54306A9D-3B8E-9447-84FA-9C4F4C5A5026}" type="pres">
      <dgm:prSet presAssocID="{878B2477-F50E-9448-8479-E67A30027E9C}" presName="Name0" presStyleCnt="0">
        <dgm:presLayoutVars>
          <dgm:dir/>
          <dgm:animLvl val="lvl"/>
          <dgm:resizeHandles val="exact"/>
        </dgm:presLayoutVars>
      </dgm:prSet>
      <dgm:spPr/>
    </dgm:pt>
    <dgm:pt modelId="{C50FF8B5-FF5E-704C-9984-326990504289}" type="pres">
      <dgm:prSet presAssocID="{183B9D3A-148A-E448-9C56-CB9A4E9D92E6}" presName="Name8" presStyleCnt="0"/>
      <dgm:spPr/>
    </dgm:pt>
    <dgm:pt modelId="{7999832D-9376-8B4F-92EA-E7CB0FBD7260}" type="pres">
      <dgm:prSet presAssocID="{183B9D3A-148A-E448-9C56-CB9A4E9D92E6}" presName="level" presStyleLbl="node1" presStyleIdx="0" presStyleCnt="4">
        <dgm:presLayoutVars>
          <dgm:chMax val="1"/>
          <dgm:bulletEnabled val="1"/>
        </dgm:presLayoutVars>
      </dgm:prSet>
      <dgm:spPr/>
    </dgm:pt>
    <dgm:pt modelId="{90F09F0D-65AD-2947-952C-E1D41086AB91}" type="pres">
      <dgm:prSet presAssocID="{183B9D3A-148A-E448-9C56-CB9A4E9D92E6}" presName="levelTx" presStyleLbl="revTx" presStyleIdx="0" presStyleCnt="0">
        <dgm:presLayoutVars>
          <dgm:chMax val="1"/>
          <dgm:bulletEnabled val="1"/>
        </dgm:presLayoutVars>
      </dgm:prSet>
      <dgm:spPr/>
    </dgm:pt>
    <dgm:pt modelId="{09D444D7-7476-934A-B833-E055DEA15E96}" type="pres">
      <dgm:prSet presAssocID="{56884663-F0B4-384E-86E4-53624E75C7C4}" presName="Name8" presStyleCnt="0"/>
      <dgm:spPr/>
    </dgm:pt>
    <dgm:pt modelId="{66E397F1-B945-F14E-8F14-DAA50652D587}" type="pres">
      <dgm:prSet presAssocID="{56884663-F0B4-384E-86E4-53624E75C7C4}" presName="level" presStyleLbl="node1" presStyleIdx="1" presStyleCnt="4">
        <dgm:presLayoutVars>
          <dgm:chMax val="1"/>
          <dgm:bulletEnabled val="1"/>
        </dgm:presLayoutVars>
      </dgm:prSet>
      <dgm:spPr/>
    </dgm:pt>
    <dgm:pt modelId="{38240EFC-CDBB-3948-9C82-A8DF23136076}" type="pres">
      <dgm:prSet presAssocID="{56884663-F0B4-384E-86E4-53624E75C7C4}" presName="levelTx" presStyleLbl="revTx" presStyleIdx="0" presStyleCnt="0">
        <dgm:presLayoutVars>
          <dgm:chMax val="1"/>
          <dgm:bulletEnabled val="1"/>
        </dgm:presLayoutVars>
      </dgm:prSet>
      <dgm:spPr/>
    </dgm:pt>
    <dgm:pt modelId="{BE53696D-6A54-1146-BA1C-A84D28B417DF}" type="pres">
      <dgm:prSet presAssocID="{26039BF3-76AF-9446-A5FC-47B7551BCB4F}" presName="Name8" presStyleCnt="0"/>
      <dgm:spPr/>
    </dgm:pt>
    <dgm:pt modelId="{5BC8594A-47D6-9641-A41A-5990E10636DB}" type="pres">
      <dgm:prSet presAssocID="{26039BF3-76AF-9446-A5FC-47B7551BCB4F}" presName="level" presStyleLbl="node1" presStyleIdx="2" presStyleCnt="4">
        <dgm:presLayoutVars>
          <dgm:chMax val="1"/>
          <dgm:bulletEnabled val="1"/>
        </dgm:presLayoutVars>
      </dgm:prSet>
      <dgm:spPr/>
    </dgm:pt>
    <dgm:pt modelId="{5ACB2A73-A4CE-CF4D-A01E-AFBECE5B914C}" type="pres">
      <dgm:prSet presAssocID="{26039BF3-76AF-9446-A5FC-47B7551BCB4F}" presName="levelTx" presStyleLbl="revTx" presStyleIdx="0" presStyleCnt="0">
        <dgm:presLayoutVars>
          <dgm:chMax val="1"/>
          <dgm:bulletEnabled val="1"/>
        </dgm:presLayoutVars>
      </dgm:prSet>
      <dgm:spPr/>
    </dgm:pt>
    <dgm:pt modelId="{FA623612-0C7D-8D4E-866C-8A36934B86EC}" type="pres">
      <dgm:prSet presAssocID="{B68E6A6B-BFEC-1E46-A61A-374FAB6AC63A}" presName="Name8" presStyleCnt="0"/>
      <dgm:spPr/>
    </dgm:pt>
    <dgm:pt modelId="{860115CA-52A6-794D-8486-6509A8582346}" type="pres">
      <dgm:prSet presAssocID="{B68E6A6B-BFEC-1E46-A61A-374FAB6AC63A}" presName="level" presStyleLbl="node1" presStyleIdx="3" presStyleCnt="4">
        <dgm:presLayoutVars>
          <dgm:chMax val="1"/>
          <dgm:bulletEnabled val="1"/>
        </dgm:presLayoutVars>
      </dgm:prSet>
      <dgm:spPr/>
    </dgm:pt>
    <dgm:pt modelId="{15BAC31E-B227-C44D-A77E-9F74D5F5D8E5}" type="pres">
      <dgm:prSet presAssocID="{B68E6A6B-BFEC-1E46-A61A-374FAB6AC63A}" presName="levelTx" presStyleLbl="revTx" presStyleIdx="0" presStyleCnt="0">
        <dgm:presLayoutVars>
          <dgm:chMax val="1"/>
          <dgm:bulletEnabled val="1"/>
        </dgm:presLayoutVars>
      </dgm:prSet>
      <dgm:spPr/>
    </dgm:pt>
  </dgm:ptLst>
  <dgm:cxnLst>
    <dgm:cxn modelId="{5511131B-F2E7-804F-A8CC-CBA0CF7D6D50}" type="presOf" srcId="{183B9D3A-148A-E448-9C56-CB9A4E9D92E6}" destId="{7999832D-9376-8B4F-92EA-E7CB0FBD7260}" srcOrd="0" destOrd="0" presId="urn:microsoft.com/office/officeart/2005/8/layout/pyramid3"/>
    <dgm:cxn modelId="{34480E23-F64D-3D49-9F97-A0B405068AF4}" srcId="{878B2477-F50E-9448-8479-E67A30027E9C}" destId="{B68E6A6B-BFEC-1E46-A61A-374FAB6AC63A}" srcOrd="3" destOrd="0" parTransId="{DD0F56CB-59F5-BC47-91DD-F6AE447F02A9}" sibTransId="{223FD3C8-E210-F044-8EF9-4F20B1A32A11}"/>
    <dgm:cxn modelId="{B7812228-76B3-484B-8C87-470E0EB502E3}" type="presOf" srcId="{B68E6A6B-BFEC-1E46-A61A-374FAB6AC63A}" destId="{860115CA-52A6-794D-8486-6509A8582346}" srcOrd="0" destOrd="0" presId="urn:microsoft.com/office/officeart/2005/8/layout/pyramid3"/>
    <dgm:cxn modelId="{9A7FAE2D-2122-E341-AD45-2D092B747FA0}" type="presOf" srcId="{183B9D3A-148A-E448-9C56-CB9A4E9D92E6}" destId="{90F09F0D-65AD-2947-952C-E1D41086AB91}" srcOrd="1" destOrd="0" presId="urn:microsoft.com/office/officeart/2005/8/layout/pyramid3"/>
    <dgm:cxn modelId="{5EF9FB3F-61A2-3E40-B4AC-A560AF8882C7}" type="presOf" srcId="{56884663-F0B4-384E-86E4-53624E75C7C4}" destId="{38240EFC-CDBB-3948-9C82-A8DF23136076}" srcOrd="1" destOrd="0" presId="urn:microsoft.com/office/officeart/2005/8/layout/pyramid3"/>
    <dgm:cxn modelId="{01BA3650-FC52-A845-A9C6-EFBA160EAFAE}" type="presOf" srcId="{26039BF3-76AF-9446-A5FC-47B7551BCB4F}" destId="{5BC8594A-47D6-9641-A41A-5990E10636DB}" srcOrd="0" destOrd="0" presId="urn:microsoft.com/office/officeart/2005/8/layout/pyramid3"/>
    <dgm:cxn modelId="{5EEC8F67-DA7B-7849-949F-32F9072370E7}" srcId="{878B2477-F50E-9448-8479-E67A30027E9C}" destId="{183B9D3A-148A-E448-9C56-CB9A4E9D92E6}" srcOrd="0" destOrd="0" parTransId="{D7855B53-8FDD-6F41-A1F5-986CCFFC8B02}" sibTransId="{7B2DC3A2-6D25-B943-A03D-72E54F90C375}"/>
    <dgm:cxn modelId="{8349E372-06D9-5243-8EDC-A0F919EB8BD9}" srcId="{878B2477-F50E-9448-8479-E67A30027E9C}" destId="{56884663-F0B4-384E-86E4-53624E75C7C4}" srcOrd="1" destOrd="0" parTransId="{FA42D9D6-B014-CF40-B07F-748ABB5B57FB}" sibTransId="{93E80557-27D8-FF4F-9056-8A612D4F1906}"/>
    <dgm:cxn modelId="{A3A33B8D-5B92-874D-BB54-DB4F8388DFFF}" type="presOf" srcId="{B68E6A6B-BFEC-1E46-A61A-374FAB6AC63A}" destId="{15BAC31E-B227-C44D-A77E-9F74D5F5D8E5}" srcOrd="1" destOrd="0" presId="urn:microsoft.com/office/officeart/2005/8/layout/pyramid3"/>
    <dgm:cxn modelId="{DA71549A-36AF-F949-806A-049001C1C7D6}" type="presOf" srcId="{878B2477-F50E-9448-8479-E67A30027E9C}" destId="{54306A9D-3B8E-9447-84FA-9C4F4C5A5026}" srcOrd="0" destOrd="0" presId="urn:microsoft.com/office/officeart/2005/8/layout/pyramid3"/>
    <dgm:cxn modelId="{E2091AAA-5A88-0B47-BEE0-DF426E115846}" type="presOf" srcId="{56884663-F0B4-384E-86E4-53624E75C7C4}" destId="{66E397F1-B945-F14E-8F14-DAA50652D587}" srcOrd="0" destOrd="0" presId="urn:microsoft.com/office/officeart/2005/8/layout/pyramid3"/>
    <dgm:cxn modelId="{665242B0-C634-C14D-8447-6CD31DD939F8}" type="presOf" srcId="{26039BF3-76AF-9446-A5FC-47B7551BCB4F}" destId="{5ACB2A73-A4CE-CF4D-A01E-AFBECE5B914C}" srcOrd="1" destOrd="0" presId="urn:microsoft.com/office/officeart/2005/8/layout/pyramid3"/>
    <dgm:cxn modelId="{778D0DE7-9A5A-684F-895E-56D7E6959615}" srcId="{878B2477-F50E-9448-8479-E67A30027E9C}" destId="{26039BF3-76AF-9446-A5FC-47B7551BCB4F}" srcOrd="2" destOrd="0" parTransId="{1B39338D-F815-624D-8405-3D212B2FBE2E}" sibTransId="{1D66653C-E2DC-AB41-88EC-338A546B07B5}"/>
    <dgm:cxn modelId="{60E1506C-D3BC-F64E-B0EF-C3C04683CAC7}" type="presParOf" srcId="{54306A9D-3B8E-9447-84FA-9C4F4C5A5026}" destId="{C50FF8B5-FF5E-704C-9984-326990504289}" srcOrd="0" destOrd="0" presId="urn:microsoft.com/office/officeart/2005/8/layout/pyramid3"/>
    <dgm:cxn modelId="{E799E542-A7C4-704F-BA00-E8C25EC9C2AB}" type="presParOf" srcId="{C50FF8B5-FF5E-704C-9984-326990504289}" destId="{7999832D-9376-8B4F-92EA-E7CB0FBD7260}" srcOrd="0" destOrd="0" presId="urn:microsoft.com/office/officeart/2005/8/layout/pyramid3"/>
    <dgm:cxn modelId="{9D279E32-9C3F-EC4A-A5BA-DCC651C2A5E2}" type="presParOf" srcId="{C50FF8B5-FF5E-704C-9984-326990504289}" destId="{90F09F0D-65AD-2947-952C-E1D41086AB91}" srcOrd="1" destOrd="0" presId="urn:microsoft.com/office/officeart/2005/8/layout/pyramid3"/>
    <dgm:cxn modelId="{2C32534B-8B6D-E24F-9344-599642D580E9}" type="presParOf" srcId="{54306A9D-3B8E-9447-84FA-9C4F4C5A5026}" destId="{09D444D7-7476-934A-B833-E055DEA15E96}" srcOrd="1" destOrd="0" presId="urn:microsoft.com/office/officeart/2005/8/layout/pyramid3"/>
    <dgm:cxn modelId="{613BF36C-95B4-9645-9647-888990A22930}" type="presParOf" srcId="{09D444D7-7476-934A-B833-E055DEA15E96}" destId="{66E397F1-B945-F14E-8F14-DAA50652D587}" srcOrd="0" destOrd="0" presId="urn:microsoft.com/office/officeart/2005/8/layout/pyramid3"/>
    <dgm:cxn modelId="{6D0F869E-B4D3-634C-9251-424F9DA5F034}" type="presParOf" srcId="{09D444D7-7476-934A-B833-E055DEA15E96}" destId="{38240EFC-CDBB-3948-9C82-A8DF23136076}" srcOrd="1" destOrd="0" presId="urn:microsoft.com/office/officeart/2005/8/layout/pyramid3"/>
    <dgm:cxn modelId="{B4F4C436-623B-994D-9EB2-19A2B0BE222E}" type="presParOf" srcId="{54306A9D-3B8E-9447-84FA-9C4F4C5A5026}" destId="{BE53696D-6A54-1146-BA1C-A84D28B417DF}" srcOrd="2" destOrd="0" presId="urn:microsoft.com/office/officeart/2005/8/layout/pyramid3"/>
    <dgm:cxn modelId="{58E168CE-CE20-F347-9324-D4D6F78F39AF}" type="presParOf" srcId="{BE53696D-6A54-1146-BA1C-A84D28B417DF}" destId="{5BC8594A-47D6-9641-A41A-5990E10636DB}" srcOrd="0" destOrd="0" presId="urn:microsoft.com/office/officeart/2005/8/layout/pyramid3"/>
    <dgm:cxn modelId="{0E4CC8EC-51A2-0D4F-BDA2-5CC73CC0C3DF}" type="presParOf" srcId="{BE53696D-6A54-1146-BA1C-A84D28B417DF}" destId="{5ACB2A73-A4CE-CF4D-A01E-AFBECE5B914C}" srcOrd="1" destOrd="0" presId="urn:microsoft.com/office/officeart/2005/8/layout/pyramid3"/>
    <dgm:cxn modelId="{27F1A386-E655-344B-8548-4981E0860895}" type="presParOf" srcId="{54306A9D-3B8E-9447-84FA-9C4F4C5A5026}" destId="{FA623612-0C7D-8D4E-866C-8A36934B86EC}" srcOrd="3" destOrd="0" presId="urn:microsoft.com/office/officeart/2005/8/layout/pyramid3"/>
    <dgm:cxn modelId="{62619C43-4E36-7844-8DFD-A1371EEDF259}" type="presParOf" srcId="{FA623612-0C7D-8D4E-866C-8A36934B86EC}" destId="{860115CA-52A6-794D-8486-6509A8582346}" srcOrd="0" destOrd="0" presId="urn:microsoft.com/office/officeart/2005/8/layout/pyramid3"/>
    <dgm:cxn modelId="{FF563EC2-03C9-A246-AFEF-EAC35AC2A24B}" type="presParOf" srcId="{FA623612-0C7D-8D4E-866C-8A36934B86EC}" destId="{15BAC31E-B227-C44D-A77E-9F74D5F5D8E5}"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5BAE72-965B-6940-8D14-083A7FCBD544}" type="doc">
      <dgm:prSet loTypeId="urn:microsoft.com/office/officeart/2005/8/layout/chevron2" loCatId="" qsTypeId="urn:microsoft.com/office/officeart/2005/8/quickstyle/simple1" qsCatId="simple" csTypeId="urn:microsoft.com/office/officeart/2005/8/colors/accent5_1" csCatId="accent5" phldr="1"/>
      <dgm:spPr/>
      <dgm:t>
        <a:bodyPr/>
        <a:lstStyle/>
        <a:p>
          <a:endParaRPr lang="en-US"/>
        </a:p>
      </dgm:t>
    </dgm:pt>
    <dgm:pt modelId="{EC1E3483-8133-164B-B77F-18746F5F9B88}">
      <dgm:prSet phldrT="[Text]"/>
      <dgm:spPr/>
      <dgm:t>
        <a:bodyPr/>
        <a:lstStyle/>
        <a:p>
          <a:r>
            <a:rPr lang="en-US" dirty="0"/>
            <a:t>Customer awareness</a:t>
          </a:r>
        </a:p>
      </dgm:t>
    </dgm:pt>
    <dgm:pt modelId="{FC509B52-7E4B-2040-A95D-2C7EEBE0649A}" type="parTrans" cxnId="{5FF8819C-006D-D346-912D-39A218279EDD}">
      <dgm:prSet/>
      <dgm:spPr/>
      <dgm:t>
        <a:bodyPr/>
        <a:lstStyle/>
        <a:p>
          <a:endParaRPr lang="en-US"/>
        </a:p>
      </dgm:t>
    </dgm:pt>
    <dgm:pt modelId="{6F4A4531-CFFB-5143-8C25-6D19D19CC3F1}" type="sibTrans" cxnId="{5FF8819C-006D-D346-912D-39A218279EDD}">
      <dgm:prSet/>
      <dgm:spPr/>
      <dgm:t>
        <a:bodyPr/>
        <a:lstStyle/>
        <a:p>
          <a:endParaRPr lang="en-US"/>
        </a:p>
      </dgm:t>
    </dgm:pt>
    <dgm:pt modelId="{621EF218-39D5-1C43-B250-E6399BC92A7F}">
      <dgm:prSet phldrT="[Text]"/>
      <dgm:spPr/>
      <dgm:t>
        <a:bodyPr/>
        <a:lstStyle/>
        <a:p>
          <a:r>
            <a:rPr lang="en-US" dirty="0"/>
            <a:t>Internet</a:t>
          </a:r>
        </a:p>
      </dgm:t>
    </dgm:pt>
    <dgm:pt modelId="{C8D01817-CD2A-474D-A8B9-7754121985DC}" type="parTrans" cxnId="{E6BDCA63-CCBA-2548-A3A3-F02E2E135A47}">
      <dgm:prSet/>
      <dgm:spPr/>
      <dgm:t>
        <a:bodyPr/>
        <a:lstStyle/>
        <a:p>
          <a:endParaRPr lang="en-US"/>
        </a:p>
      </dgm:t>
    </dgm:pt>
    <dgm:pt modelId="{C0D88948-0CC4-E54B-AA2A-47B208C211D7}" type="sibTrans" cxnId="{E6BDCA63-CCBA-2548-A3A3-F02E2E135A47}">
      <dgm:prSet/>
      <dgm:spPr/>
      <dgm:t>
        <a:bodyPr/>
        <a:lstStyle/>
        <a:p>
          <a:endParaRPr lang="en-US"/>
        </a:p>
      </dgm:t>
    </dgm:pt>
    <dgm:pt modelId="{8A746707-53AD-9147-8BD3-F5AC14EA8C88}">
      <dgm:prSet phldrT="[Text]"/>
      <dgm:spPr/>
      <dgm:t>
        <a:bodyPr/>
        <a:lstStyle/>
        <a:p>
          <a:r>
            <a:rPr lang="en-US" dirty="0"/>
            <a:t>Broker</a:t>
          </a:r>
        </a:p>
      </dgm:t>
    </dgm:pt>
    <dgm:pt modelId="{767D6406-BAD4-4F46-A20D-DD02F6E489EF}" type="parTrans" cxnId="{170FD4C2-7E8B-9949-B4B3-05CBE28AA3FA}">
      <dgm:prSet/>
      <dgm:spPr/>
      <dgm:t>
        <a:bodyPr/>
        <a:lstStyle/>
        <a:p>
          <a:endParaRPr lang="en-US"/>
        </a:p>
      </dgm:t>
    </dgm:pt>
    <dgm:pt modelId="{CC2C975D-37FE-F84B-A790-BE2CD97A0AD1}" type="sibTrans" cxnId="{170FD4C2-7E8B-9949-B4B3-05CBE28AA3FA}">
      <dgm:prSet/>
      <dgm:spPr/>
      <dgm:t>
        <a:bodyPr/>
        <a:lstStyle/>
        <a:p>
          <a:endParaRPr lang="en-US"/>
        </a:p>
      </dgm:t>
    </dgm:pt>
    <dgm:pt modelId="{E750EC34-9920-B642-9B25-956581596EAB}">
      <dgm:prSet phldrT="[Text]"/>
      <dgm:spPr/>
      <dgm:t>
        <a:bodyPr/>
        <a:lstStyle/>
        <a:p>
          <a:r>
            <a:rPr lang="en-US" dirty="0"/>
            <a:t>KYC ( Know your client)</a:t>
          </a:r>
        </a:p>
      </dgm:t>
    </dgm:pt>
    <dgm:pt modelId="{1875E31A-E5E7-5F49-993A-E7F23A9755FF}" type="parTrans" cxnId="{A207BEB6-C3C3-C143-802E-87D1B69593F0}">
      <dgm:prSet/>
      <dgm:spPr/>
      <dgm:t>
        <a:bodyPr/>
        <a:lstStyle/>
        <a:p>
          <a:endParaRPr lang="en-US"/>
        </a:p>
      </dgm:t>
    </dgm:pt>
    <dgm:pt modelId="{B4A372D3-3AE8-7C4D-9E24-F820D2D07962}" type="sibTrans" cxnId="{A207BEB6-C3C3-C143-802E-87D1B69593F0}">
      <dgm:prSet/>
      <dgm:spPr/>
      <dgm:t>
        <a:bodyPr/>
        <a:lstStyle/>
        <a:p>
          <a:endParaRPr lang="en-US"/>
        </a:p>
      </dgm:t>
    </dgm:pt>
    <dgm:pt modelId="{EE5C54A5-76E9-0748-B50D-8FD38E7391BC}">
      <dgm:prSet phldrT="[Text]"/>
      <dgm:spPr/>
      <dgm:t>
        <a:bodyPr/>
        <a:lstStyle/>
        <a:p>
          <a:r>
            <a:rPr lang="en-US" dirty="0"/>
            <a:t>Information gathering</a:t>
          </a:r>
        </a:p>
      </dgm:t>
    </dgm:pt>
    <dgm:pt modelId="{A5EC0C08-BF2F-764F-A5F7-70B1D25EA4B5}" type="parTrans" cxnId="{AAD73CD6-892E-C34C-A4EC-AD794F771888}">
      <dgm:prSet/>
      <dgm:spPr/>
      <dgm:t>
        <a:bodyPr/>
        <a:lstStyle/>
        <a:p>
          <a:endParaRPr lang="en-US"/>
        </a:p>
      </dgm:t>
    </dgm:pt>
    <dgm:pt modelId="{D1F178A9-6DFA-334D-A5F8-940FEBE5F41D}" type="sibTrans" cxnId="{AAD73CD6-892E-C34C-A4EC-AD794F771888}">
      <dgm:prSet/>
      <dgm:spPr/>
      <dgm:t>
        <a:bodyPr/>
        <a:lstStyle/>
        <a:p>
          <a:endParaRPr lang="en-US"/>
        </a:p>
      </dgm:t>
    </dgm:pt>
    <dgm:pt modelId="{BC9DDF16-FDC1-384E-93F9-244E3339934A}">
      <dgm:prSet phldrT="[Text]"/>
      <dgm:spPr/>
      <dgm:t>
        <a:bodyPr/>
        <a:lstStyle/>
        <a:p>
          <a:r>
            <a:rPr lang="en-US" dirty="0"/>
            <a:t>Credit/ Risk evaluation </a:t>
          </a:r>
        </a:p>
      </dgm:t>
    </dgm:pt>
    <dgm:pt modelId="{752D260F-6564-184A-BF7B-EB3AC3E1D5AF}" type="parTrans" cxnId="{16C31C02-BCB7-F547-9CC6-6241A2AB1D27}">
      <dgm:prSet/>
      <dgm:spPr/>
      <dgm:t>
        <a:bodyPr/>
        <a:lstStyle/>
        <a:p>
          <a:endParaRPr lang="en-US"/>
        </a:p>
      </dgm:t>
    </dgm:pt>
    <dgm:pt modelId="{70352339-680C-9D4E-9117-31F06FD326D3}" type="sibTrans" cxnId="{16C31C02-BCB7-F547-9CC6-6241A2AB1D27}">
      <dgm:prSet/>
      <dgm:spPr/>
      <dgm:t>
        <a:bodyPr/>
        <a:lstStyle/>
        <a:p>
          <a:endParaRPr lang="en-US"/>
        </a:p>
      </dgm:t>
    </dgm:pt>
    <dgm:pt modelId="{64058E4B-76E1-CB46-8178-1C8C8352561F}">
      <dgm:prSet phldrT="[Text]"/>
      <dgm:spPr/>
      <dgm:t>
        <a:bodyPr/>
        <a:lstStyle/>
        <a:p>
          <a:r>
            <a:rPr lang="en-US" dirty="0"/>
            <a:t>Market Data</a:t>
          </a:r>
        </a:p>
      </dgm:t>
    </dgm:pt>
    <dgm:pt modelId="{131BEE15-56A6-7345-92CD-E8BEC7D768F1}" type="parTrans" cxnId="{96BD2BF3-490A-1F45-BB00-DD19AA58269F}">
      <dgm:prSet/>
      <dgm:spPr/>
      <dgm:t>
        <a:bodyPr/>
        <a:lstStyle/>
        <a:p>
          <a:endParaRPr lang="en-US"/>
        </a:p>
      </dgm:t>
    </dgm:pt>
    <dgm:pt modelId="{BC3CEAE9-DBB9-F24C-9561-289F4B76F3D1}" type="sibTrans" cxnId="{96BD2BF3-490A-1F45-BB00-DD19AA58269F}">
      <dgm:prSet/>
      <dgm:spPr/>
      <dgm:t>
        <a:bodyPr/>
        <a:lstStyle/>
        <a:p>
          <a:endParaRPr lang="en-US"/>
        </a:p>
      </dgm:t>
    </dgm:pt>
    <dgm:pt modelId="{4BF72756-FC93-3E4D-A908-2BA681DE0DAA}">
      <dgm:prSet phldrT="[Text]"/>
      <dgm:spPr/>
      <dgm:t>
        <a:bodyPr/>
        <a:lstStyle/>
        <a:p>
          <a:r>
            <a:rPr lang="en-US" dirty="0"/>
            <a:t>Product offering</a:t>
          </a:r>
        </a:p>
      </dgm:t>
    </dgm:pt>
    <dgm:pt modelId="{33A77D1F-D56A-D740-9769-EFF0B0D83426}" type="parTrans" cxnId="{2FB8FCE6-B327-4C4B-A1C7-37CFD34D1858}">
      <dgm:prSet/>
      <dgm:spPr/>
      <dgm:t>
        <a:bodyPr/>
        <a:lstStyle/>
        <a:p>
          <a:endParaRPr lang="en-US"/>
        </a:p>
      </dgm:t>
    </dgm:pt>
    <dgm:pt modelId="{BF4B7E50-D790-8D40-923C-7A297D327E40}" type="sibTrans" cxnId="{2FB8FCE6-B327-4C4B-A1C7-37CFD34D1858}">
      <dgm:prSet/>
      <dgm:spPr/>
      <dgm:t>
        <a:bodyPr/>
        <a:lstStyle/>
        <a:p>
          <a:endParaRPr lang="en-US"/>
        </a:p>
      </dgm:t>
    </dgm:pt>
    <dgm:pt modelId="{3E49BF1D-69C0-8B4F-BB97-74AC0BF90380}">
      <dgm:prSet phldrT="[Text]"/>
      <dgm:spPr/>
      <dgm:t>
        <a:bodyPr/>
        <a:lstStyle/>
        <a:p>
          <a:r>
            <a:rPr lang="en-US" dirty="0"/>
            <a:t>Financing options</a:t>
          </a:r>
        </a:p>
      </dgm:t>
    </dgm:pt>
    <dgm:pt modelId="{588FBCF3-C790-014E-9221-898741503B54}" type="parTrans" cxnId="{6C569F23-1087-CC43-B90E-7347C337C3EF}">
      <dgm:prSet/>
      <dgm:spPr/>
      <dgm:t>
        <a:bodyPr/>
        <a:lstStyle/>
        <a:p>
          <a:endParaRPr lang="en-US"/>
        </a:p>
      </dgm:t>
    </dgm:pt>
    <dgm:pt modelId="{7277ABB2-ACB6-3D4E-B340-125D65142C08}" type="sibTrans" cxnId="{6C569F23-1087-CC43-B90E-7347C337C3EF}">
      <dgm:prSet/>
      <dgm:spPr/>
      <dgm:t>
        <a:bodyPr/>
        <a:lstStyle/>
        <a:p>
          <a:endParaRPr lang="en-US"/>
        </a:p>
      </dgm:t>
    </dgm:pt>
    <dgm:pt modelId="{0E21BC85-5DDD-344E-B0B7-1B9DDD5C6D98}">
      <dgm:prSet phldrT="[Text]"/>
      <dgm:spPr/>
      <dgm:t>
        <a:bodyPr/>
        <a:lstStyle/>
        <a:p>
          <a:r>
            <a:rPr lang="en-US" dirty="0"/>
            <a:t>Indication of Interest</a:t>
          </a:r>
        </a:p>
      </dgm:t>
    </dgm:pt>
    <dgm:pt modelId="{78A47D89-4765-2144-8354-A72D102E8E35}" type="parTrans" cxnId="{2D74DF2F-05D8-E14C-8B91-89D68B2D114D}">
      <dgm:prSet/>
      <dgm:spPr/>
      <dgm:t>
        <a:bodyPr/>
        <a:lstStyle/>
        <a:p>
          <a:endParaRPr lang="en-US"/>
        </a:p>
      </dgm:t>
    </dgm:pt>
    <dgm:pt modelId="{EC215CEB-D1AC-514C-B1D4-0FCC85871AA2}" type="sibTrans" cxnId="{2D74DF2F-05D8-E14C-8B91-89D68B2D114D}">
      <dgm:prSet/>
      <dgm:spPr/>
      <dgm:t>
        <a:bodyPr/>
        <a:lstStyle/>
        <a:p>
          <a:endParaRPr lang="en-US"/>
        </a:p>
      </dgm:t>
    </dgm:pt>
    <dgm:pt modelId="{C3F03E8F-0CA7-C440-A345-EC663B13C51A}">
      <dgm:prSet phldrT="[Text]"/>
      <dgm:spPr/>
      <dgm:t>
        <a:bodyPr/>
        <a:lstStyle/>
        <a:p>
          <a:r>
            <a:rPr lang="en-US" dirty="0">
              <a:solidFill>
                <a:schemeClr val="accent2"/>
              </a:solidFill>
            </a:rPr>
            <a:t>Inventory Matching</a:t>
          </a:r>
        </a:p>
      </dgm:t>
    </dgm:pt>
    <dgm:pt modelId="{E7D4C2EC-E0A0-0240-BB49-D4227AB90CF0}" type="parTrans" cxnId="{ACAA32CA-1B7E-9440-9EF7-757F23E639BD}">
      <dgm:prSet/>
      <dgm:spPr/>
      <dgm:t>
        <a:bodyPr/>
        <a:lstStyle/>
        <a:p>
          <a:endParaRPr lang="en-US"/>
        </a:p>
      </dgm:t>
    </dgm:pt>
    <dgm:pt modelId="{49918BC1-30AE-794D-B0BB-152E00323F30}" type="sibTrans" cxnId="{ACAA32CA-1B7E-9440-9EF7-757F23E639BD}">
      <dgm:prSet/>
      <dgm:spPr/>
      <dgm:t>
        <a:bodyPr/>
        <a:lstStyle/>
        <a:p>
          <a:endParaRPr lang="en-US"/>
        </a:p>
      </dgm:t>
    </dgm:pt>
    <dgm:pt modelId="{665B83E2-80E4-5645-B49B-0C95FE4878B8}">
      <dgm:prSet/>
      <dgm:spPr/>
      <dgm:t>
        <a:bodyPr/>
        <a:lstStyle/>
        <a:p>
          <a:r>
            <a:rPr lang="en-US" dirty="0">
              <a:solidFill>
                <a:schemeClr val="accent2"/>
              </a:solidFill>
            </a:rPr>
            <a:t>Party and Counter party risk evaluation</a:t>
          </a:r>
        </a:p>
      </dgm:t>
    </dgm:pt>
    <dgm:pt modelId="{933AD91D-5FB2-084C-9CB9-A72F872580F1}" type="parTrans" cxnId="{FA88F160-7B5B-C649-99BA-B59054B6AE5C}">
      <dgm:prSet/>
      <dgm:spPr/>
      <dgm:t>
        <a:bodyPr/>
        <a:lstStyle/>
        <a:p>
          <a:endParaRPr lang="en-US"/>
        </a:p>
      </dgm:t>
    </dgm:pt>
    <dgm:pt modelId="{28A99A13-64A7-1947-863D-073F0BB350D0}" type="sibTrans" cxnId="{FA88F160-7B5B-C649-99BA-B59054B6AE5C}">
      <dgm:prSet/>
      <dgm:spPr/>
      <dgm:t>
        <a:bodyPr/>
        <a:lstStyle/>
        <a:p>
          <a:endParaRPr lang="en-US"/>
        </a:p>
      </dgm:t>
    </dgm:pt>
    <dgm:pt modelId="{A0BD4D07-F721-B441-AA33-07A02963F4ED}" type="pres">
      <dgm:prSet presAssocID="{D35BAE72-965B-6940-8D14-083A7FCBD544}" presName="linearFlow" presStyleCnt="0">
        <dgm:presLayoutVars>
          <dgm:dir/>
          <dgm:animLvl val="lvl"/>
          <dgm:resizeHandles val="exact"/>
        </dgm:presLayoutVars>
      </dgm:prSet>
      <dgm:spPr/>
    </dgm:pt>
    <dgm:pt modelId="{D30C11DC-FA5B-074D-A9A8-04886908D308}" type="pres">
      <dgm:prSet presAssocID="{EC1E3483-8133-164B-B77F-18746F5F9B88}" presName="composite" presStyleCnt="0"/>
      <dgm:spPr/>
    </dgm:pt>
    <dgm:pt modelId="{4FA5AFFD-47A2-B347-BF71-99C97FF9EB41}" type="pres">
      <dgm:prSet presAssocID="{EC1E3483-8133-164B-B77F-18746F5F9B88}" presName="parentText" presStyleLbl="alignNode1" presStyleIdx="0" presStyleCnt="4">
        <dgm:presLayoutVars>
          <dgm:chMax val="1"/>
          <dgm:bulletEnabled val="1"/>
        </dgm:presLayoutVars>
      </dgm:prSet>
      <dgm:spPr/>
    </dgm:pt>
    <dgm:pt modelId="{3BAD72B6-8E9B-FE4E-8ADF-06557FBC20C1}" type="pres">
      <dgm:prSet presAssocID="{EC1E3483-8133-164B-B77F-18746F5F9B88}" presName="descendantText" presStyleLbl="alignAcc1" presStyleIdx="0" presStyleCnt="4">
        <dgm:presLayoutVars>
          <dgm:bulletEnabled val="1"/>
        </dgm:presLayoutVars>
      </dgm:prSet>
      <dgm:spPr/>
    </dgm:pt>
    <dgm:pt modelId="{AB34CB65-91DC-0D48-B9B4-2506BE26FD4D}" type="pres">
      <dgm:prSet presAssocID="{6F4A4531-CFFB-5143-8C25-6D19D19CC3F1}" presName="sp" presStyleCnt="0"/>
      <dgm:spPr/>
    </dgm:pt>
    <dgm:pt modelId="{8C87F4C9-DE29-2149-90C3-EE5366847D15}" type="pres">
      <dgm:prSet presAssocID="{E750EC34-9920-B642-9B25-956581596EAB}" presName="composite" presStyleCnt="0"/>
      <dgm:spPr/>
    </dgm:pt>
    <dgm:pt modelId="{A48C7231-BEA7-1C41-9384-036D114ABB5C}" type="pres">
      <dgm:prSet presAssocID="{E750EC34-9920-B642-9B25-956581596EAB}" presName="parentText" presStyleLbl="alignNode1" presStyleIdx="1" presStyleCnt="4">
        <dgm:presLayoutVars>
          <dgm:chMax val="1"/>
          <dgm:bulletEnabled val="1"/>
        </dgm:presLayoutVars>
      </dgm:prSet>
      <dgm:spPr/>
    </dgm:pt>
    <dgm:pt modelId="{AAFC1951-565E-B445-A86D-718B9BA674F9}" type="pres">
      <dgm:prSet presAssocID="{E750EC34-9920-B642-9B25-956581596EAB}" presName="descendantText" presStyleLbl="alignAcc1" presStyleIdx="1" presStyleCnt="4">
        <dgm:presLayoutVars>
          <dgm:bulletEnabled val="1"/>
        </dgm:presLayoutVars>
      </dgm:prSet>
      <dgm:spPr/>
    </dgm:pt>
    <dgm:pt modelId="{92FFBAE7-D033-3346-8C24-C3C1AE9F79D1}" type="pres">
      <dgm:prSet presAssocID="{B4A372D3-3AE8-7C4D-9E24-F820D2D07962}" presName="sp" presStyleCnt="0"/>
      <dgm:spPr/>
    </dgm:pt>
    <dgm:pt modelId="{873F3F1C-5DD7-AD41-8E2B-9FC8DC20356D}" type="pres">
      <dgm:prSet presAssocID="{64058E4B-76E1-CB46-8178-1C8C8352561F}" presName="composite" presStyleCnt="0"/>
      <dgm:spPr/>
    </dgm:pt>
    <dgm:pt modelId="{6BCE7998-E3DA-FB40-A332-10952BD63AE0}" type="pres">
      <dgm:prSet presAssocID="{64058E4B-76E1-CB46-8178-1C8C8352561F}" presName="parentText" presStyleLbl="alignNode1" presStyleIdx="2" presStyleCnt="4">
        <dgm:presLayoutVars>
          <dgm:chMax val="1"/>
          <dgm:bulletEnabled val="1"/>
        </dgm:presLayoutVars>
      </dgm:prSet>
      <dgm:spPr/>
    </dgm:pt>
    <dgm:pt modelId="{1AFC2FF5-7F1B-7D4F-B66D-9C4BF505A949}" type="pres">
      <dgm:prSet presAssocID="{64058E4B-76E1-CB46-8178-1C8C8352561F}" presName="descendantText" presStyleLbl="alignAcc1" presStyleIdx="2" presStyleCnt="4">
        <dgm:presLayoutVars>
          <dgm:bulletEnabled val="1"/>
        </dgm:presLayoutVars>
      </dgm:prSet>
      <dgm:spPr/>
    </dgm:pt>
    <dgm:pt modelId="{9E797F9A-A61A-2945-BE77-FA162C773438}" type="pres">
      <dgm:prSet presAssocID="{BC3CEAE9-DBB9-F24C-9561-289F4B76F3D1}" presName="sp" presStyleCnt="0"/>
      <dgm:spPr/>
    </dgm:pt>
    <dgm:pt modelId="{9748C1CE-74F5-4F49-AC20-583550779786}" type="pres">
      <dgm:prSet presAssocID="{0E21BC85-5DDD-344E-B0B7-1B9DDD5C6D98}" presName="composite" presStyleCnt="0"/>
      <dgm:spPr/>
    </dgm:pt>
    <dgm:pt modelId="{EE0F1AAF-1ABC-5643-B76C-C8A0B2FBA6D8}" type="pres">
      <dgm:prSet presAssocID="{0E21BC85-5DDD-344E-B0B7-1B9DDD5C6D98}" presName="parentText" presStyleLbl="alignNode1" presStyleIdx="3" presStyleCnt="4">
        <dgm:presLayoutVars>
          <dgm:chMax val="1"/>
          <dgm:bulletEnabled val="1"/>
        </dgm:presLayoutVars>
      </dgm:prSet>
      <dgm:spPr/>
    </dgm:pt>
    <dgm:pt modelId="{175407C1-D6E2-2E4C-AFC5-9742B9692164}" type="pres">
      <dgm:prSet presAssocID="{0E21BC85-5DDD-344E-B0B7-1B9DDD5C6D98}" presName="descendantText" presStyleLbl="alignAcc1" presStyleIdx="3" presStyleCnt="4">
        <dgm:presLayoutVars>
          <dgm:bulletEnabled val="1"/>
        </dgm:presLayoutVars>
      </dgm:prSet>
      <dgm:spPr/>
    </dgm:pt>
  </dgm:ptLst>
  <dgm:cxnLst>
    <dgm:cxn modelId="{16C31C02-BCB7-F547-9CC6-6241A2AB1D27}" srcId="{E750EC34-9920-B642-9B25-956581596EAB}" destId="{BC9DDF16-FDC1-384E-93F9-244E3339934A}" srcOrd="1" destOrd="0" parTransId="{752D260F-6564-184A-BF7B-EB3AC3E1D5AF}" sibTransId="{70352339-680C-9D4E-9117-31F06FD326D3}"/>
    <dgm:cxn modelId="{9BCEDA03-11B3-4E4F-909B-EAD6916CB140}" type="presOf" srcId="{3E49BF1D-69C0-8B4F-BB97-74AC0BF90380}" destId="{1AFC2FF5-7F1B-7D4F-B66D-9C4BF505A949}" srcOrd="0" destOrd="1" presId="urn:microsoft.com/office/officeart/2005/8/layout/chevron2"/>
    <dgm:cxn modelId="{F8C8F90C-18C4-D840-A149-030F77FFEAB3}" type="presOf" srcId="{C3F03E8F-0CA7-C440-A345-EC663B13C51A}" destId="{175407C1-D6E2-2E4C-AFC5-9742B9692164}" srcOrd="0" destOrd="0" presId="urn:microsoft.com/office/officeart/2005/8/layout/chevron2"/>
    <dgm:cxn modelId="{DD8F8F20-68F0-BE47-A25F-507A504A2130}" type="presOf" srcId="{D35BAE72-965B-6940-8D14-083A7FCBD544}" destId="{A0BD4D07-F721-B441-AA33-07A02963F4ED}" srcOrd="0" destOrd="0" presId="urn:microsoft.com/office/officeart/2005/8/layout/chevron2"/>
    <dgm:cxn modelId="{6C569F23-1087-CC43-B90E-7347C337C3EF}" srcId="{64058E4B-76E1-CB46-8178-1C8C8352561F}" destId="{3E49BF1D-69C0-8B4F-BB97-74AC0BF90380}" srcOrd="1" destOrd="0" parTransId="{588FBCF3-C790-014E-9221-898741503B54}" sibTransId="{7277ABB2-ACB6-3D4E-B340-125D65142C08}"/>
    <dgm:cxn modelId="{2D74DF2F-05D8-E14C-8B91-89D68B2D114D}" srcId="{D35BAE72-965B-6940-8D14-083A7FCBD544}" destId="{0E21BC85-5DDD-344E-B0B7-1B9DDD5C6D98}" srcOrd="3" destOrd="0" parTransId="{78A47D89-4765-2144-8354-A72D102E8E35}" sibTransId="{EC215CEB-D1AC-514C-B1D4-0FCC85871AA2}"/>
    <dgm:cxn modelId="{5494BF3B-9B8A-5849-A1C4-B036474C2481}" type="presOf" srcId="{EE5C54A5-76E9-0748-B50D-8FD38E7391BC}" destId="{AAFC1951-565E-B445-A86D-718B9BA674F9}" srcOrd="0" destOrd="0" presId="urn:microsoft.com/office/officeart/2005/8/layout/chevron2"/>
    <dgm:cxn modelId="{644A1F3E-6A07-DF4D-9681-0151CF924B4F}" type="presOf" srcId="{621EF218-39D5-1C43-B250-E6399BC92A7F}" destId="{3BAD72B6-8E9B-FE4E-8ADF-06557FBC20C1}" srcOrd="0" destOrd="0" presId="urn:microsoft.com/office/officeart/2005/8/layout/chevron2"/>
    <dgm:cxn modelId="{FA88F160-7B5B-C649-99BA-B59054B6AE5C}" srcId="{0E21BC85-5DDD-344E-B0B7-1B9DDD5C6D98}" destId="{665B83E2-80E4-5645-B49B-0C95FE4878B8}" srcOrd="1" destOrd="0" parTransId="{933AD91D-5FB2-084C-9CB9-A72F872580F1}" sibTransId="{28A99A13-64A7-1947-863D-073F0BB350D0}"/>
    <dgm:cxn modelId="{E6BDCA63-CCBA-2548-A3A3-F02E2E135A47}" srcId="{EC1E3483-8133-164B-B77F-18746F5F9B88}" destId="{621EF218-39D5-1C43-B250-E6399BC92A7F}" srcOrd="0" destOrd="0" parTransId="{C8D01817-CD2A-474D-A8B9-7754121985DC}" sibTransId="{C0D88948-0CC4-E54B-AA2A-47B208C211D7}"/>
    <dgm:cxn modelId="{1B003865-D0AA-204E-8BF0-9263DD37E32F}" type="presOf" srcId="{EC1E3483-8133-164B-B77F-18746F5F9B88}" destId="{4FA5AFFD-47A2-B347-BF71-99C97FF9EB41}" srcOrd="0" destOrd="0" presId="urn:microsoft.com/office/officeart/2005/8/layout/chevron2"/>
    <dgm:cxn modelId="{CF68BF79-3CBD-BF45-BC2A-4828000C88C0}" type="presOf" srcId="{BC9DDF16-FDC1-384E-93F9-244E3339934A}" destId="{AAFC1951-565E-B445-A86D-718B9BA674F9}" srcOrd="0" destOrd="1" presId="urn:microsoft.com/office/officeart/2005/8/layout/chevron2"/>
    <dgm:cxn modelId="{5FF8819C-006D-D346-912D-39A218279EDD}" srcId="{D35BAE72-965B-6940-8D14-083A7FCBD544}" destId="{EC1E3483-8133-164B-B77F-18746F5F9B88}" srcOrd="0" destOrd="0" parTransId="{FC509B52-7E4B-2040-A95D-2C7EEBE0649A}" sibTransId="{6F4A4531-CFFB-5143-8C25-6D19D19CC3F1}"/>
    <dgm:cxn modelId="{A207BEB6-C3C3-C143-802E-87D1B69593F0}" srcId="{D35BAE72-965B-6940-8D14-083A7FCBD544}" destId="{E750EC34-9920-B642-9B25-956581596EAB}" srcOrd="1" destOrd="0" parTransId="{1875E31A-E5E7-5F49-993A-E7F23A9755FF}" sibTransId="{B4A372D3-3AE8-7C4D-9E24-F820D2D07962}"/>
    <dgm:cxn modelId="{170FD4C2-7E8B-9949-B4B3-05CBE28AA3FA}" srcId="{EC1E3483-8133-164B-B77F-18746F5F9B88}" destId="{8A746707-53AD-9147-8BD3-F5AC14EA8C88}" srcOrd="1" destOrd="0" parTransId="{767D6406-BAD4-4F46-A20D-DD02F6E489EF}" sibTransId="{CC2C975D-37FE-F84B-A790-BE2CD97A0AD1}"/>
    <dgm:cxn modelId="{ACAA32CA-1B7E-9440-9EF7-757F23E639BD}" srcId="{0E21BC85-5DDD-344E-B0B7-1B9DDD5C6D98}" destId="{C3F03E8F-0CA7-C440-A345-EC663B13C51A}" srcOrd="0" destOrd="0" parTransId="{E7D4C2EC-E0A0-0240-BB49-D4227AB90CF0}" sibTransId="{49918BC1-30AE-794D-B0BB-152E00323F30}"/>
    <dgm:cxn modelId="{B77D95CF-C969-3E4D-811B-F1EB733BAC67}" type="presOf" srcId="{0E21BC85-5DDD-344E-B0B7-1B9DDD5C6D98}" destId="{EE0F1AAF-1ABC-5643-B76C-C8A0B2FBA6D8}" srcOrd="0" destOrd="0" presId="urn:microsoft.com/office/officeart/2005/8/layout/chevron2"/>
    <dgm:cxn modelId="{DFE3E9D3-449F-4A41-8DF3-C0E298290986}" type="presOf" srcId="{E750EC34-9920-B642-9B25-956581596EAB}" destId="{A48C7231-BEA7-1C41-9384-036D114ABB5C}" srcOrd="0" destOrd="0" presId="urn:microsoft.com/office/officeart/2005/8/layout/chevron2"/>
    <dgm:cxn modelId="{A29019D5-CB69-D048-86A5-7FB06634A062}" type="presOf" srcId="{64058E4B-76E1-CB46-8178-1C8C8352561F}" destId="{6BCE7998-E3DA-FB40-A332-10952BD63AE0}" srcOrd="0" destOrd="0" presId="urn:microsoft.com/office/officeart/2005/8/layout/chevron2"/>
    <dgm:cxn modelId="{AAD73CD6-892E-C34C-A4EC-AD794F771888}" srcId="{E750EC34-9920-B642-9B25-956581596EAB}" destId="{EE5C54A5-76E9-0748-B50D-8FD38E7391BC}" srcOrd="0" destOrd="0" parTransId="{A5EC0C08-BF2F-764F-A5F7-70B1D25EA4B5}" sibTransId="{D1F178A9-6DFA-334D-A5F8-940FEBE5F41D}"/>
    <dgm:cxn modelId="{3CB86DD8-9DA8-BC4C-87AC-C9EA940BACD1}" type="presOf" srcId="{8A746707-53AD-9147-8BD3-F5AC14EA8C88}" destId="{3BAD72B6-8E9B-FE4E-8ADF-06557FBC20C1}" srcOrd="0" destOrd="1" presId="urn:microsoft.com/office/officeart/2005/8/layout/chevron2"/>
    <dgm:cxn modelId="{2FB8FCE6-B327-4C4B-A1C7-37CFD34D1858}" srcId="{64058E4B-76E1-CB46-8178-1C8C8352561F}" destId="{4BF72756-FC93-3E4D-A908-2BA681DE0DAA}" srcOrd="0" destOrd="0" parTransId="{33A77D1F-D56A-D740-9769-EFF0B0D83426}" sibTransId="{BF4B7E50-D790-8D40-923C-7A297D327E40}"/>
    <dgm:cxn modelId="{915D3CEC-A366-CD4F-8D0F-5D20B5A10299}" type="presOf" srcId="{4BF72756-FC93-3E4D-A908-2BA681DE0DAA}" destId="{1AFC2FF5-7F1B-7D4F-B66D-9C4BF505A949}" srcOrd="0" destOrd="0" presId="urn:microsoft.com/office/officeart/2005/8/layout/chevron2"/>
    <dgm:cxn modelId="{96BD2BF3-490A-1F45-BB00-DD19AA58269F}" srcId="{D35BAE72-965B-6940-8D14-083A7FCBD544}" destId="{64058E4B-76E1-CB46-8178-1C8C8352561F}" srcOrd="2" destOrd="0" parTransId="{131BEE15-56A6-7345-92CD-E8BEC7D768F1}" sibTransId="{BC3CEAE9-DBB9-F24C-9561-289F4B76F3D1}"/>
    <dgm:cxn modelId="{F3C6C0FD-C198-0743-99F9-1E8ABC75C526}" type="presOf" srcId="{665B83E2-80E4-5645-B49B-0C95FE4878B8}" destId="{175407C1-D6E2-2E4C-AFC5-9742B9692164}" srcOrd="0" destOrd="1" presId="urn:microsoft.com/office/officeart/2005/8/layout/chevron2"/>
    <dgm:cxn modelId="{BD3513F2-048E-C841-A223-3E78CE24B299}" type="presParOf" srcId="{A0BD4D07-F721-B441-AA33-07A02963F4ED}" destId="{D30C11DC-FA5B-074D-A9A8-04886908D308}" srcOrd="0" destOrd="0" presId="urn:microsoft.com/office/officeart/2005/8/layout/chevron2"/>
    <dgm:cxn modelId="{5778A7DB-3096-C045-9AB5-8F86C25C1C02}" type="presParOf" srcId="{D30C11DC-FA5B-074D-A9A8-04886908D308}" destId="{4FA5AFFD-47A2-B347-BF71-99C97FF9EB41}" srcOrd="0" destOrd="0" presId="urn:microsoft.com/office/officeart/2005/8/layout/chevron2"/>
    <dgm:cxn modelId="{9834D135-E2FB-CA40-9187-2846AAE75B2E}" type="presParOf" srcId="{D30C11DC-FA5B-074D-A9A8-04886908D308}" destId="{3BAD72B6-8E9B-FE4E-8ADF-06557FBC20C1}" srcOrd="1" destOrd="0" presId="urn:microsoft.com/office/officeart/2005/8/layout/chevron2"/>
    <dgm:cxn modelId="{A2BD0B4D-1434-9241-B4BE-DA580ABE28D2}" type="presParOf" srcId="{A0BD4D07-F721-B441-AA33-07A02963F4ED}" destId="{AB34CB65-91DC-0D48-B9B4-2506BE26FD4D}" srcOrd="1" destOrd="0" presId="urn:microsoft.com/office/officeart/2005/8/layout/chevron2"/>
    <dgm:cxn modelId="{FFDE276A-4FC1-BB41-9131-736BFDED6E0D}" type="presParOf" srcId="{A0BD4D07-F721-B441-AA33-07A02963F4ED}" destId="{8C87F4C9-DE29-2149-90C3-EE5366847D15}" srcOrd="2" destOrd="0" presId="urn:microsoft.com/office/officeart/2005/8/layout/chevron2"/>
    <dgm:cxn modelId="{88298D1C-8AFD-3448-B0E4-8FD35DB33BE1}" type="presParOf" srcId="{8C87F4C9-DE29-2149-90C3-EE5366847D15}" destId="{A48C7231-BEA7-1C41-9384-036D114ABB5C}" srcOrd="0" destOrd="0" presId="urn:microsoft.com/office/officeart/2005/8/layout/chevron2"/>
    <dgm:cxn modelId="{0CC8BDE4-64B7-C24A-9AC3-BB1F5B67FFF9}" type="presParOf" srcId="{8C87F4C9-DE29-2149-90C3-EE5366847D15}" destId="{AAFC1951-565E-B445-A86D-718B9BA674F9}" srcOrd="1" destOrd="0" presId="urn:microsoft.com/office/officeart/2005/8/layout/chevron2"/>
    <dgm:cxn modelId="{73C966CC-0F9D-9644-91A6-8631819089E1}" type="presParOf" srcId="{A0BD4D07-F721-B441-AA33-07A02963F4ED}" destId="{92FFBAE7-D033-3346-8C24-C3C1AE9F79D1}" srcOrd="3" destOrd="0" presId="urn:microsoft.com/office/officeart/2005/8/layout/chevron2"/>
    <dgm:cxn modelId="{2E742B3A-B8BB-D747-91F2-21A5E4BF964C}" type="presParOf" srcId="{A0BD4D07-F721-B441-AA33-07A02963F4ED}" destId="{873F3F1C-5DD7-AD41-8E2B-9FC8DC20356D}" srcOrd="4" destOrd="0" presId="urn:microsoft.com/office/officeart/2005/8/layout/chevron2"/>
    <dgm:cxn modelId="{7E3A817B-B45C-C346-9A65-81312E3C2B55}" type="presParOf" srcId="{873F3F1C-5DD7-AD41-8E2B-9FC8DC20356D}" destId="{6BCE7998-E3DA-FB40-A332-10952BD63AE0}" srcOrd="0" destOrd="0" presId="urn:microsoft.com/office/officeart/2005/8/layout/chevron2"/>
    <dgm:cxn modelId="{052598C4-B2D9-C849-993F-811378B422D5}" type="presParOf" srcId="{873F3F1C-5DD7-AD41-8E2B-9FC8DC20356D}" destId="{1AFC2FF5-7F1B-7D4F-B66D-9C4BF505A949}" srcOrd="1" destOrd="0" presId="urn:microsoft.com/office/officeart/2005/8/layout/chevron2"/>
    <dgm:cxn modelId="{2F43CDA2-1639-3343-B670-909ED868331F}" type="presParOf" srcId="{A0BD4D07-F721-B441-AA33-07A02963F4ED}" destId="{9E797F9A-A61A-2945-BE77-FA162C773438}" srcOrd="5" destOrd="0" presId="urn:microsoft.com/office/officeart/2005/8/layout/chevron2"/>
    <dgm:cxn modelId="{DAA04740-AA8F-E44E-804F-1972B62CD070}" type="presParOf" srcId="{A0BD4D07-F721-B441-AA33-07A02963F4ED}" destId="{9748C1CE-74F5-4F49-AC20-583550779786}" srcOrd="6" destOrd="0" presId="urn:microsoft.com/office/officeart/2005/8/layout/chevron2"/>
    <dgm:cxn modelId="{C16510A3-71E2-834A-928D-5186079013AE}" type="presParOf" srcId="{9748C1CE-74F5-4F49-AC20-583550779786}" destId="{EE0F1AAF-1ABC-5643-B76C-C8A0B2FBA6D8}" srcOrd="0" destOrd="0" presId="urn:microsoft.com/office/officeart/2005/8/layout/chevron2"/>
    <dgm:cxn modelId="{2C6E723C-4319-0C43-B3F2-D785F48DB1E7}" type="presParOf" srcId="{9748C1CE-74F5-4F49-AC20-583550779786}" destId="{175407C1-D6E2-2E4C-AFC5-9742B9692164}"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5DCC5-8C59-9945-AE2A-B095ACB36E39}">
      <dsp:nvSpPr>
        <dsp:cNvPr id="0" name=""/>
        <dsp:cNvSpPr/>
      </dsp:nvSpPr>
      <dsp:spPr>
        <a:xfrm>
          <a:off x="3770" y="2270389"/>
          <a:ext cx="2194718" cy="877887"/>
        </a:xfrm>
        <a:prstGeom prst="chevron">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accent2"/>
              </a:solidFill>
            </a:rPr>
            <a:t>PRETRADE</a:t>
          </a:r>
        </a:p>
      </dsp:txBody>
      <dsp:txXfrm>
        <a:off x="442714" y="2270389"/>
        <a:ext cx="1316831" cy="877887"/>
      </dsp:txXfrm>
    </dsp:sp>
    <dsp:sp modelId="{E0268A2B-1508-1C46-97B2-B15E08689BA3}">
      <dsp:nvSpPr>
        <dsp:cNvPr id="0" name=""/>
        <dsp:cNvSpPr/>
      </dsp:nvSpPr>
      <dsp:spPr>
        <a:xfrm>
          <a:off x="1979017" y="2270389"/>
          <a:ext cx="2194718" cy="877887"/>
        </a:xfrm>
        <a:prstGeom prst="chevron">
          <a:avLst/>
        </a:prstGeom>
        <a:solidFill>
          <a:schemeClr val="accent5">
            <a:shade val="80000"/>
            <a:hueOff val="0"/>
            <a:satOff val="-11416"/>
            <a:lumOff val="111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Trade Execution</a:t>
          </a:r>
        </a:p>
      </dsp:txBody>
      <dsp:txXfrm>
        <a:off x="2417961" y="2270389"/>
        <a:ext cx="1316831" cy="877887"/>
      </dsp:txXfrm>
    </dsp:sp>
    <dsp:sp modelId="{F131D88E-389E-9D47-8098-24C6BEBF4508}">
      <dsp:nvSpPr>
        <dsp:cNvPr id="0" name=""/>
        <dsp:cNvSpPr/>
      </dsp:nvSpPr>
      <dsp:spPr>
        <a:xfrm>
          <a:off x="3954264" y="2270389"/>
          <a:ext cx="2194718" cy="877887"/>
        </a:xfrm>
        <a:prstGeom prst="chevron">
          <a:avLst/>
        </a:prstGeom>
        <a:solidFill>
          <a:schemeClr val="accent5">
            <a:shade val="80000"/>
            <a:hueOff val="0"/>
            <a:satOff val="-22833"/>
            <a:lumOff val="22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Trade Clearing</a:t>
          </a:r>
        </a:p>
      </dsp:txBody>
      <dsp:txXfrm>
        <a:off x="4393208" y="2270389"/>
        <a:ext cx="1316831" cy="877887"/>
      </dsp:txXfrm>
    </dsp:sp>
    <dsp:sp modelId="{F8F73298-8640-E446-9A7F-4D1826FBA6C6}">
      <dsp:nvSpPr>
        <dsp:cNvPr id="0" name=""/>
        <dsp:cNvSpPr/>
      </dsp:nvSpPr>
      <dsp:spPr>
        <a:xfrm>
          <a:off x="5929510" y="2270389"/>
          <a:ext cx="2194718" cy="877887"/>
        </a:xfrm>
        <a:prstGeom prst="chevron">
          <a:avLst/>
        </a:prstGeom>
        <a:solidFill>
          <a:schemeClr val="accent5">
            <a:shade val="80000"/>
            <a:hueOff val="0"/>
            <a:satOff val="-34249"/>
            <a:lumOff val="33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Trade Settlement</a:t>
          </a:r>
        </a:p>
      </dsp:txBody>
      <dsp:txXfrm>
        <a:off x="6368454" y="2270389"/>
        <a:ext cx="1316831" cy="877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9832D-9376-8B4F-92EA-E7CB0FBD7260}">
      <dsp:nvSpPr>
        <dsp:cNvPr id="0" name=""/>
        <dsp:cNvSpPr/>
      </dsp:nvSpPr>
      <dsp:spPr>
        <a:xfrm rot="10800000">
          <a:off x="0" y="0"/>
          <a:ext cx="6479209" cy="1103521"/>
        </a:xfrm>
        <a:prstGeom prst="trapezoid">
          <a:avLst>
            <a:gd name="adj" fmla="val 73392"/>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Awareness</a:t>
          </a:r>
        </a:p>
      </dsp:txBody>
      <dsp:txXfrm rot="-10800000">
        <a:off x="1133861" y="0"/>
        <a:ext cx="4211485" cy="1103521"/>
      </dsp:txXfrm>
    </dsp:sp>
    <dsp:sp modelId="{66E397F1-B945-F14E-8F14-DAA50652D587}">
      <dsp:nvSpPr>
        <dsp:cNvPr id="0" name=""/>
        <dsp:cNvSpPr/>
      </dsp:nvSpPr>
      <dsp:spPr>
        <a:xfrm rot="10800000">
          <a:off x="809901" y="1103521"/>
          <a:ext cx="4859406" cy="1103521"/>
        </a:xfrm>
        <a:prstGeom prst="trapezoid">
          <a:avLst>
            <a:gd name="adj" fmla="val 73392"/>
          </a:avLst>
        </a:prstGeom>
        <a:solidFill>
          <a:schemeClr val="accent5">
            <a:hueOff val="145168"/>
            <a:satOff val="5833"/>
            <a:lumOff val="20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Onboarding</a:t>
          </a:r>
        </a:p>
      </dsp:txBody>
      <dsp:txXfrm rot="-10800000">
        <a:off x="1660297" y="1103521"/>
        <a:ext cx="3158614" cy="1103521"/>
      </dsp:txXfrm>
    </dsp:sp>
    <dsp:sp modelId="{5BC8594A-47D6-9641-A41A-5990E10636DB}">
      <dsp:nvSpPr>
        <dsp:cNvPr id="0" name=""/>
        <dsp:cNvSpPr/>
      </dsp:nvSpPr>
      <dsp:spPr>
        <a:xfrm rot="10800000">
          <a:off x="1619802" y="2207043"/>
          <a:ext cx="3239604" cy="1103521"/>
        </a:xfrm>
        <a:prstGeom prst="trapezoid">
          <a:avLst>
            <a:gd name="adj" fmla="val 73392"/>
          </a:avLst>
        </a:prstGeom>
        <a:solidFill>
          <a:schemeClr val="accent5">
            <a:hueOff val="290335"/>
            <a:satOff val="11665"/>
            <a:lumOff val="41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Research </a:t>
          </a:r>
        </a:p>
      </dsp:txBody>
      <dsp:txXfrm rot="-10800000">
        <a:off x="2186733" y="2207043"/>
        <a:ext cx="2105742" cy="1103521"/>
      </dsp:txXfrm>
    </dsp:sp>
    <dsp:sp modelId="{860115CA-52A6-794D-8486-6509A8582346}">
      <dsp:nvSpPr>
        <dsp:cNvPr id="0" name=""/>
        <dsp:cNvSpPr/>
      </dsp:nvSpPr>
      <dsp:spPr>
        <a:xfrm rot="10800000">
          <a:off x="2429703" y="3310565"/>
          <a:ext cx="1619802" cy="1103521"/>
        </a:xfrm>
        <a:prstGeom prst="trapezoid">
          <a:avLst>
            <a:gd name="adj" fmla="val 73392"/>
          </a:avLst>
        </a:prstGeom>
        <a:solidFill>
          <a:schemeClr val="accent5">
            <a:hueOff val="435503"/>
            <a:satOff val="17498"/>
            <a:lumOff val="62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Consideration </a:t>
          </a:r>
        </a:p>
      </dsp:txBody>
      <dsp:txXfrm rot="-10800000">
        <a:off x="2429703" y="3310565"/>
        <a:ext cx="1619802" cy="11035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5AFFD-47A2-B347-BF71-99C97FF9EB41}">
      <dsp:nvSpPr>
        <dsp:cNvPr id="0" name=""/>
        <dsp:cNvSpPr/>
      </dsp:nvSpPr>
      <dsp:spPr>
        <a:xfrm rot="5400000">
          <a:off x="-217476" y="219997"/>
          <a:ext cx="1449846" cy="1014892"/>
        </a:xfrm>
        <a:prstGeom prst="chevron">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Customer awareness</a:t>
          </a:r>
        </a:p>
      </dsp:txBody>
      <dsp:txXfrm rot="-5400000">
        <a:off x="1" y="509966"/>
        <a:ext cx="1014892" cy="434954"/>
      </dsp:txXfrm>
    </dsp:sp>
    <dsp:sp modelId="{3BAD72B6-8E9B-FE4E-8ADF-06557FBC20C1}">
      <dsp:nvSpPr>
        <dsp:cNvPr id="0" name=""/>
        <dsp:cNvSpPr/>
      </dsp:nvSpPr>
      <dsp:spPr>
        <a:xfrm rot="5400000">
          <a:off x="1491778" y="-474365"/>
          <a:ext cx="942400" cy="1896171"/>
        </a:xfrm>
        <a:prstGeom prst="round2Same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Internet</a:t>
          </a:r>
        </a:p>
        <a:p>
          <a:pPr marL="114300" lvl="1" indent="-114300" algn="l" defTabSz="622300">
            <a:lnSpc>
              <a:spcPct val="90000"/>
            </a:lnSpc>
            <a:spcBef>
              <a:spcPct val="0"/>
            </a:spcBef>
            <a:spcAft>
              <a:spcPct val="15000"/>
            </a:spcAft>
            <a:buChar char="•"/>
          </a:pPr>
          <a:r>
            <a:rPr lang="en-US" sz="1400" kern="1200" dirty="0"/>
            <a:t>Broker</a:t>
          </a:r>
        </a:p>
      </dsp:txBody>
      <dsp:txXfrm rot="-5400000">
        <a:off x="1014893" y="48524"/>
        <a:ext cx="1850167" cy="850392"/>
      </dsp:txXfrm>
    </dsp:sp>
    <dsp:sp modelId="{A48C7231-BEA7-1C41-9384-036D114ABB5C}">
      <dsp:nvSpPr>
        <dsp:cNvPr id="0" name=""/>
        <dsp:cNvSpPr/>
      </dsp:nvSpPr>
      <dsp:spPr>
        <a:xfrm rot="5400000">
          <a:off x="-217476" y="1447515"/>
          <a:ext cx="1449846" cy="1014892"/>
        </a:xfrm>
        <a:prstGeom prst="chevron">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KYC ( Know your client)</a:t>
          </a:r>
        </a:p>
      </dsp:txBody>
      <dsp:txXfrm rot="-5400000">
        <a:off x="1" y="1737484"/>
        <a:ext cx="1014892" cy="434954"/>
      </dsp:txXfrm>
    </dsp:sp>
    <dsp:sp modelId="{AAFC1951-565E-B445-A86D-718B9BA674F9}">
      <dsp:nvSpPr>
        <dsp:cNvPr id="0" name=""/>
        <dsp:cNvSpPr/>
      </dsp:nvSpPr>
      <dsp:spPr>
        <a:xfrm rot="5400000">
          <a:off x="1491778" y="753153"/>
          <a:ext cx="942400" cy="1896171"/>
        </a:xfrm>
        <a:prstGeom prst="round2Same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Information gathering</a:t>
          </a:r>
        </a:p>
        <a:p>
          <a:pPr marL="114300" lvl="1" indent="-114300" algn="l" defTabSz="622300">
            <a:lnSpc>
              <a:spcPct val="90000"/>
            </a:lnSpc>
            <a:spcBef>
              <a:spcPct val="0"/>
            </a:spcBef>
            <a:spcAft>
              <a:spcPct val="15000"/>
            </a:spcAft>
            <a:buChar char="•"/>
          </a:pPr>
          <a:r>
            <a:rPr lang="en-US" sz="1400" kern="1200" dirty="0"/>
            <a:t>Credit/ Risk evaluation </a:t>
          </a:r>
        </a:p>
      </dsp:txBody>
      <dsp:txXfrm rot="-5400000">
        <a:off x="1014893" y="1276042"/>
        <a:ext cx="1850167" cy="850392"/>
      </dsp:txXfrm>
    </dsp:sp>
    <dsp:sp modelId="{6BCE7998-E3DA-FB40-A332-10952BD63AE0}">
      <dsp:nvSpPr>
        <dsp:cNvPr id="0" name=""/>
        <dsp:cNvSpPr/>
      </dsp:nvSpPr>
      <dsp:spPr>
        <a:xfrm rot="5400000">
          <a:off x="-217476" y="2675033"/>
          <a:ext cx="1449846" cy="1014892"/>
        </a:xfrm>
        <a:prstGeom prst="chevron">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Market Data</a:t>
          </a:r>
        </a:p>
      </dsp:txBody>
      <dsp:txXfrm rot="-5400000">
        <a:off x="1" y="2965002"/>
        <a:ext cx="1014892" cy="434954"/>
      </dsp:txXfrm>
    </dsp:sp>
    <dsp:sp modelId="{1AFC2FF5-7F1B-7D4F-B66D-9C4BF505A949}">
      <dsp:nvSpPr>
        <dsp:cNvPr id="0" name=""/>
        <dsp:cNvSpPr/>
      </dsp:nvSpPr>
      <dsp:spPr>
        <a:xfrm rot="5400000">
          <a:off x="1491778" y="1980671"/>
          <a:ext cx="942400" cy="1896171"/>
        </a:xfrm>
        <a:prstGeom prst="round2Same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Product offering</a:t>
          </a:r>
        </a:p>
        <a:p>
          <a:pPr marL="114300" lvl="1" indent="-114300" algn="l" defTabSz="622300">
            <a:lnSpc>
              <a:spcPct val="90000"/>
            </a:lnSpc>
            <a:spcBef>
              <a:spcPct val="0"/>
            </a:spcBef>
            <a:spcAft>
              <a:spcPct val="15000"/>
            </a:spcAft>
            <a:buChar char="•"/>
          </a:pPr>
          <a:r>
            <a:rPr lang="en-US" sz="1400" kern="1200" dirty="0"/>
            <a:t>Financing options</a:t>
          </a:r>
        </a:p>
      </dsp:txBody>
      <dsp:txXfrm rot="-5400000">
        <a:off x="1014893" y="2503560"/>
        <a:ext cx="1850167" cy="850392"/>
      </dsp:txXfrm>
    </dsp:sp>
    <dsp:sp modelId="{EE0F1AAF-1ABC-5643-B76C-C8A0B2FBA6D8}">
      <dsp:nvSpPr>
        <dsp:cNvPr id="0" name=""/>
        <dsp:cNvSpPr/>
      </dsp:nvSpPr>
      <dsp:spPr>
        <a:xfrm rot="5400000">
          <a:off x="-217476" y="3902552"/>
          <a:ext cx="1449846" cy="1014892"/>
        </a:xfrm>
        <a:prstGeom prst="chevron">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Indication of Interest</a:t>
          </a:r>
        </a:p>
      </dsp:txBody>
      <dsp:txXfrm rot="-5400000">
        <a:off x="1" y="4192521"/>
        <a:ext cx="1014892" cy="434954"/>
      </dsp:txXfrm>
    </dsp:sp>
    <dsp:sp modelId="{175407C1-D6E2-2E4C-AFC5-9742B9692164}">
      <dsp:nvSpPr>
        <dsp:cNvPr id="0" name=""/>
        <dsp:cNvSpPr/>
      </dsp:nvSpPr>
      <dsp:spPr>
        <a:xfrm rot="5400000">
          <a:off x="1491778" y="3208189"/>
          <a:ext cx="942400" cy="1896171"/>
        </a:xfrm>
        <a:prstGeom prst="round2Same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accent2"/>
              </a:solidFill>
            </a:rPr>
            <a:t>Inventory Matching</a:t>
          </a:r>
        </a:p>
        <a:p>
          <a:pPr marL="114300" lvl="1" indent="-114300" algn="l" defTabSz="622300">
            <a:lnSpc>
              <a:spcPct val="90000"/>
            </a:lnSpc>
            <a:spcBef>
              <a:spcPct val="0"/>
            </a:spcBef>
            <a:spcAft>
              <a:spcPct val="15000"/>
            </a:spcAft>
            <a:buChar char="•"/>
          </a:pPr>
          <a:r>
            <a:rPr lang="en-US" sz="1400" kern="1200" dirty="0">
              <a:solidFill>
                <a:schemeClr val="accent2"/>
              </a:solidFill>
            </a:rPr>
            <a:t>Party and Counter party risk evaluation</a:t>
          </a:r>
        </a:p>
      </dsp:txBody>
      <dsp:txXfrm rot="-5400000">
        <a:off x="1014893" y="3731078"/>
        <a:ext cx="1850167" cy="8503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6/14/23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6/14/23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3095304"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5467528"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7839752"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2779806"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2779806"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5152030"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5152030"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7524254"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7524254"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2977890"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5350114"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7722338"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588668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2869041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2941516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2674944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2674481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16522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4163683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40461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5424887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12517722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0153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26804945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7361813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8378459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5548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6014352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330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067562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8078386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265673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89627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374962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1026472" y="3939883"/>
            <a:ext cx="218778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cxnSp>
        <p:nvCxnSpPr>
          <p:cNvPr id="22" name="Straight Connector 21">
            <a:extLst>
              <a:ext uri="{FF2B5EF4-FFF2-40B4-BE49-F238E27FC236}">
                <a16:creationId xmlns:a16="http://schemas.microsoft.com/office/drawing/2014/main" id="{9DCB82AB-1F25-DD71-D1A2-9E1592FD60ED}"/>
              </a:ext>
            </a:extLst>
          </p:cNvPr>
          <p:cNvCxnSpPr>
            <a:cxnSpLocks/>
          </p:cNvCxnSpPr>
          <p:nvPr userDrawn="1"/>
        </p:nvCxnSpPr>
        <p:spPr>
          <a:xfrm>
            <a:off x="3581400" y="3939883"/>
            <a:ext cx="218778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5D28E9-40F7-B0C0-F1CC-B30E8BA97436}"/>
              </a:ext>
            </a:extLst>
          </p:cNvPr>
          <p:cNvCxnSpPr>
            <a:cxnSpLocks/>
          </p:cNvCxnSpPr>
          <p:nvPr userDrawn="1"/>
        </p:nvCxnSpPr>
        <p:spPr>
          <a:xfrm>
            <a:off x="6228855" y="3931221"/>
            <a:ext cx="218778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AE3B11-905D-04E8-5F49-406369762F52}"/>
              </a:ext>
            </a:extLst>
          </p:cNvPr>
          <p:cNvCxnSpPr>
            <a:cxnSpLocks/>
          </p:cNvCxnSpPr>
          <p:nvPr userDrawn="1"/>
        </p:nvCxnSpPr>
        <p:spPr>
          <a:xfrm>
            <a:off x="8840436" y="3931221"/>
            <a:ext cx="218778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93" r:id="rId22"/>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1796042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4.pn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3.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7011972-53CB-2137-7610-A8AA947DBD79}"/>
              </a:ext>
            </a:extLst>
          </p:cNvPr>
          <p:cNvSpPr>
            <a:spLocks noGrp="1"/>
          </p:cNvSpPr>
          <p:nvPr>
            <p:ph type="pic" sz="quarter" idx="13"/>
          </p:nvPr>
        </p:nvSpPr>
        <p:spPr/>
      </p:sp>
      <p:pic>
        <p:nvPicPr>
          <p:cNvPr id="7" name="Picture Placeholder 32" descr="close up of mathematical graphs">
            <a:extLst>
              <a:ext uri="{FF2B5EF4-FFF2-40B4-BE49-F238E27FC236}">
                <a16:creationId xmlns:a16="http://schemas.microsoft.com/office/drawing/2014/main" id="{1BA7A24B-7118-E22D-445A-53B7D8C1DF24}"/>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l="121" r="121"/>
          <a:stretch/>
        </p:blipFill>
        <p:spPr>
          <a:xfrm>
            <a:off x="752100" y="739302"/>
            <a:ext cx="6825035" cy="5379395"/>
          </a:xfrm>
          <a:prstGeom prst="rect">
            <a:avLst/>
          </a:prstGeo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096000" y="1555720"/>
            <a:ext cx="5869021" cy="2003898"/>
          </a:xfrm>
        </p:spPr>
        <p:txBody>
          <a:bodyPr/>
          <a:lstStyle/>
          <a:p>
            <a:r>
              <a:rPr lang="en-US" dirty="0">
                <a:solidFill>
                  <a:schemeClr val="accent6">
                    <a:lumMod val="75000"/>
                  </a:schemeClr>
                </a:solidFill>
              </a:rPr>
              <a:t>Phoenix</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605362" y="2661782"/>
            <a:ext cx="4664765" cy="871331"/>
          </a:xfrm>
        </p:spPr>
        <p:txBody>
          <a:bodyPr>
            <a:normAutofit/>
          </a:bodyPr>
          <a:lstStyle/>
          <a:p>
            <a:r>
              <a:rPr lang="en-US" dirty="0"/>
              <a:t>Kashmeera Ghosh (PM)​</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209800" y="193091"/>
            <a:ext cx="7286605" cy="634323"/>
          </a:xfrm>
        </p:spPr>
        <p:txBody>
          <a:bodyPr/>
          <a:lstStyle/>
          <a:p>
            <a:r>
              <a:rPr lang="en-US" dirty="0"/>
              <a:t>Product</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07/30/2022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pic>
        <p:nvPicPr>
          <p:cNvPr id="33" name="Graphic 32" descr="Laptop">
            <a:extLst>
              <a:ext uri="{FF2B5EF4-FFF2-40B4-BE49-F238E27FC236}">
                <a16:creationId xmlns:a16="http://schemas.microsoft.com/office/drawing/2014/main" id="{E06533B9-DD50-BFEA-CE69-D4DC14CFA9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05287" y="1592963"/>
            <a:ext cx="1184564" cy="1184564"/>
          </a:xfrm>
          <a:prstGeom prst="rect">
            <a:avLst/>
          </a:prstGeom>
        </p:spPr>
      </p:pic>
      <p:pic>
        <p:nvPicPr>
          <p:cNvPr id="34" name="Graphic 33" descr="Document with solid fill">
            <a:extLst>
              <a:ext uri="{FF2B5EF4-FFF2-40B4-BE49-F238E27FC236}">
                <a16:creationId xmlns:a16="http://schemas.microsoft.com/office/drawing/2014/main" id="{FE3E4F9F-F7A2-D5F1-8205-DC817E02AA7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789851" y="3225102"/>
            <a:ext cx="754175" cy="754175"/>
          </a:xfrm>
          <a:prstGeom prst="rect">
            <a:avLst/>
          </a:prstGeom>
        </p:spPr>
      </p:pic>
      <p:pic>
        <p:nvPicPr>
          <p:cNvPr id="41" name="Graphic 40" descr="Transfer with solid fill">
            <a:extLst>
              <a:ext uri="{FF2B5EF4-FFF2-40B4-BE49-F238E27FC236}">
                <a16:creationId xmlns:a16="http://schemas.microsoft.com/office/drawing/2014/main" id="{F205626A-2ED1-BADE-F84E-6C02E36D494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5400000">
            <a:off x="8229525" y="2293255"/>
            <a:ext cx="710752" cy="1170816"/>
          </a:xfrm>
          <a:prstGeom prst="rect">
            <a:avLst/>
          </a:prstGeom>
        </p:spPr>
      </p:pic>
      <p:sp>
        <p:nvSpPr>
          <p:cNvPr id="43" name="Rectangle 42">
            <a:extLst>
              <a:ext uri="{FF2B5EF4-FFF2-40B4-BE49-F238E27FC236}">
                <a16:creationId xmlns:a16="http://schemas.microsoft.com/office/drawing/2014/main" id="{1C1F550F-E153-8C24-E8F4-DABAF37AAD07}"/>
              </a:ext>
            </a:extLst>
          </p:cNvPr>
          <p:cNvSpPr/>
          <p:nvPr/>
        </p:nvSpPr>
        <p:spPr>
          <a:xfrm rot="16200000">
            <a:off x="4813521" y="-328325"/>
            <a:ext cx="3008243" cy="9442841"/>
          </a:xfrm>
          <a:prstGeom prst="rect">
            <a:avLst/>
          </a:prstGeom>
          <a:noFill/>
          <a:ln w="762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Smart Phone with solid fill">
            <a:extLst>
              <a:ext uri="{FF2B5EF4-FFF2-40B4-BE49-F238E27FC236}">
                <a16:creationId xmlns:a16="http://schemas.microsoft.com/office/drawing/2014/main" id="{88978D75-DF7E-475C-3D32-A5FC45ABCF4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598706" y="1785422"/>
            <a:ext cx="799646" cy="799646"/>
          </a:xfrm>
          <a:prstGeom prst="rect">
            <a:avLst/>
          </a:prstGeom>
        </p:spPr>
      </p:pic>
      <p:sp>
        <p:nvSpPr>
          <p:cNvPr id="53" name="Footer Placeholder 2">
            <a:extLst>
              <a:ext uri="{FF2B5EF4-FFF2-40B4-BE49-F238E27FC236}">
                <a16:creationId xmlns:a16="http://schemas.microsoft.com/office/drawing/2014/main" id="{7FFF5524-3FAB-9DF7-EA5E-53DCC21A18BB}"/>
              </a:ext>
            </a:extLst>
          </p:cNvPr>
          <p:cNvSpPr txBox="1">
            <a:spLocks/>
          </p:cNvSpPr>
          <p:nvPr/>
        </p:nvSpPr>
        <p:spPr>
          <a:xfrm>
            <a:off x="3979026" y="49489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5-25 Trading products</a:t>
            </a:r>
          </a:p>
        </p:txBody>
      </p:sp>
      <p:pic>
        <p:nvPicPr>
          <p:cNvPr id="5" name="Graphic 4">
            <a:extLst>
              <a:ext uri="{FF2B5EF4-FFF2-40B4-BE49-F238E27FC236}">
                <a16:creationId xmlns:a16="http://schemas.microsoft.com/office/drawing/2014/main" id="{28D3E5A5-72D6-D67D-EA2C-520FDF1DE49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85648" y="4531065"/>
            <a:ext cx="1184564" cy="1184564"/>
          </a:xfrm>
          <a:prstGeom prst="rect">
            <a:avLst/>
          </a:prstGeom>
        </p:spPr>
      </p:pic>
      <p:cxnSp>
        <p:nvCxnSpPr>
          <p:cNvPr id="9" name="Straight Connector 8">
            <a:extLst>
              <a:ext uri="{FF2B5EF4-FFF2-40B4-BE49-F238E27FC236}">
                <a16:creationId xmlns:a16="http://schemas.microsoft.com/office/drawing/2014/main" id="{C49D276A-515C-4606-83B2-9469CEF7A465}"/>
              </a:ext>
            </a:extLst>
          </p:cNvPr>
          <p:cNvCxnSpPr>
            <a:cxnSpLocks/>
          </p:cNvCxnSpPr>
          <p:nvPr/>
        </p:nvCxnSpPr>
        <p:spPr>
          <a:xfrm>
            <a:off x="4576537" y="5243769"/>
            <a:ext cx="3182483" cy="21268"/>
          </a:xfrm>
          <a:prstGeom prst="line">
            <a:avLst/>
          </a:prstGeom>
          <a:ln w="50800">
            <a:solidFill>
              <a:schemeClr val="accent6"/>
            </a:solidFill>
            <a:prstDash val="sysDot"/>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28EB49EA-004E-D09B-EDC8-FF576E80800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45260" y="4591118"/>
            <a:ext cx="1184564" cy="1184564"/>
          </a:xfrm>
          <a:prstGeom prst="rect">
            <a:avLst/>
          </a:prstGeom>
        </p:spPr>
      </p:pic>
      <p:pic>
        <p:nvPicPr>
          <p:cNvPr id="13" name="Graphic 12">
            <a:extLst>
              <a:ext uri="{FF2B5EF4-FFF2-40B4-BE49-F238E27FC236}">
                <a16:creationId xmlns:a16="http://schemas.microsoft.com/office/drawing/2014/main" id="{E0033E76-2673-E52A-018C-2F4F42C5ACB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037130" y="4922456"/>
            <a:ext cx="753167" cy="753167"/>
          </a:xfrm>
          <a:prstGeom prst="rect">
            <a:avLst/>
          </a:prstGeom>
        </p:spPr>
      </p:pic>
      <p:pic>
        <p:nvPicPr>
          <p:cNvPr id="14" name="Graphic 13">
            <a:extLst>
              <a:ext uri="{FF2B5EF4-FFF2-40B4-BE49-F238E27FC236}">
                <a16:creationId xmlns:a16="http://schemas.microsoft.com/office/drawing/2014/main" id="{40E7F2B6-69B4-CB98-9798-AE56D0B4B9A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417143" y="4993245"/>
            <a:ext cx="753167" cy="753167"/>
          </a:xfrm>
          <a:prstGeom prst="rect">
            <a:avLst/>
          </a:prstGeom>
        </p:spPr>
      </p:pic>
      <p:pic>
        <p:nvPicPr>
          <p:cNvPr id="15" name="Graphic 14">
            <a:extLst>
              <a:ext uri="{FF2B5EF4-FFF2-40B4-BE49-F238E27FC236}">
                <a16:creationId xmlns:a16="http://schemas.microsoft.com/office/drawing/2014/main" id="{85DA8565-FC5A-0D31-5837-582104A3BA0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262477" y="1779079"/>
            <a:ext cx="1040697" cy="1040697"/>
          </a:xfrm>
          <a:prstGeom prst="rect">
            <a:avLst/>
          </a:prstGeom>
        </p:spPr>
      </p:pic>
      <p:pic>
        <p:nvPicPr>
          <p:cNvPr id="16" name="Graphic 15">
            <a:extLst>
              <a:ext uri="{FF2B5EF4-FFF2-40B4-BE49-F238E27FC236}">
                <a16:creationId xmlns:a16="http://schemas.microsoft.com/office/drawing/2014/main" id="{BF74F5C3-F3E4-46FD-D626-E67CB70D8E8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415595" y="1793254"/>
            <a:ext cx="1040697" cy="1040697"/>
          </a:xfrm>
          <a:prstGeom prst="rect">
            <a:avLst/>
          </a:prstGeom>
        </p:spPr>
      </p:pic>
      <p:sp>
        <p:nvSpPr>
          <p:cNvPr id="17" name="Down Arrow 16">
            <a:extLst>
              <a:ext uri="{FF2B5EF4-FFF2-40B4-BE49-F238E27FC236}">
                <a16:creationId xmlns:a16="http://schemas.microsoft.com/office/drawing/2014/main" id="{BAE0AE8C-F9E2-229B-A2A5-B33C80258C50}"/>
              </a:ext>
            </a:extLst>
          </p:cNvPr>
          <p:cNvSpPr/>
          <p:nvPr/>
        </p:nvSpPr>
        <p:spPr>
          <a:xfrm>
            <a:off x="2779981" y="2737446"/>
            <a:ext cx="45719" cy="473062"/>
          </a:xfrm>
          <a:prstGeom prst="downArrow">
            <a:avLst/>
          </a:prstGeom>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2D396EAD-7132-B002-42B6-F6CB459C048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4325895" y="2005015"/>
            <a:ext cx="762498" cy="762498"/>
          </a:xfrm>
          <a:prstGeom prst="rect">
            <a:avLst/>
          </a:prstGeom>
        </p:spPr>
      </p:pic>
      <p:sp>
        <p:nvSpPr>
          <p:cNvPr id="19" name="Down Arrow 18">
            <a:extLst>
              <a:ext uri="{FF2B5EF4-FFF2-40B4-BE49-F238E27FC236}">
                <a16:creationId xmlns:a16="http://schemas.microsoft.com/office/drawing/2014/main" id="{B25B5334-47D6-72F5-6A11-82D62D432314}"/>
              </a:ext>
            </a:extLst>
          </p:cNvPr>
          <p:cNvSpPr/>
          <p:nvPr/>
        </p:nvSpPr>
        <p:spPr>
          <a:xfrm>
            <a:off x="3908870" y="2767558"/>
            <a:ext cx="45719" cy="473062"/>
          </a:xfrm>
          <a:prstGeom prst="downArrow">
            <a:avLst/>
          </a:prstGeom>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854E7EB4-5204-40B1-3A65-8064E81E8530}"/>
              </a:ext>
            </a:extLst>
          </p:cNvPr>
          <p:cNvSpPr/>
          <p:nvPr/>
        </p:nvSpPr>
        <p:spPr>
          <a:xfrm>
            <a:off x="4653395" y="2695990"/>
            <a:ext cx="45719" cy="473062"/>
          </a:xfrm>
          <a:prstGeom prst="downArrow">
            <a:avLst/>
          </a:prstGeom>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Layers Design with solid fill">
            <a:extLst>
              <a:ext uri="{FF2B5EF4-FFF2-40B4-BE49-F238E27FC236}">
                <a16:creationId xmlns:a16="http://schemas.microsoft.com/office/drawing/2014/main" id="{8507842C-1285-EFC2-974B-B1FF70D44AE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84174" y="3169052"/>
            <a:ext cx="1824331" cy="914400"/>
          </a:xfrm>
          <a:prstGeom prst="rect">
            <a:avLst/>
          </a:prstGeom>
        </p:spPr>
      </p:pic>
      <p:pic>
        <p:nvPicPr>
          <p:cNvPr id="23" name="Graphic 22" descr="Layers Design with solid fill">
            <a:extLst>
              <a:ext uri="{FF2B5EF4-FFF2-40B4-BE49-F238E27FC236}">
                <a16:creationId xmlns:a16="http://schemas.microsoft.com/office/drawing/2014/main" id="{ECCC4E1A-BA69-A430-20B6-A7D2C98EB80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07236" y="3234039"/>
            <a:ext cx="1092318" cy="547497"/>
          </a:xfrm>
          <a:prstGeom prst="rect">
            <a:avLst/>
          </a:prstGeom>
        </p:spPr>
      </p:pic>
      <p:pic>
        <p:nvPicPr>
          <p:cNvPr id="25" name="Graphic 24" descr="Research with solid fill">
            <a:extLst>
              <a:ext uri="{FF2B5EF4-FFF2-40B4-BE49-F238E27FC236}">
                <a16:creationId xmlns:a16="http://schemas.microsoft.com/office/drawing/2014/main" id="{7F99CA54-21D2-6BF6-7ACC-300658B587D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47264" y="3292184"/>
            <a:ext cx="675974" cy="675974"/>
          </a:xfrm>
          <a:prstGeom prst="rect">
            <a:avLst/>
          </a:prstGeom>
        </p:spPr>
      </p:pic>
      <p:pic>
        <p:nvPicPr>
          <p:cNvPr id="27" name="Graphic 26" descr="Bar graph with upward trend with solid fill">
            <a:extLst>
              <a:ext uri="{FF2B5EF4-FFF2-40B4-BE49-F238E27FC236}">
                <a16:creationId xmlns:a16="http://schemas.microsoft.com/office/drawing/2014/main" id="{F0B49EEC-2FAC-09FC-FA25-9756B49C7D2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32598" y="3227987"/>
            <a:ext cx="791950" cy="791950"/>
          </a:xfrm>
          <a:prstGeom prst="rect">
            <a:avLst/>
          </a:prstGeom>
        </p:spPr>
      </p:pic>
      <p:sp>
        <p:nvSpPr>
          <p:cNvPr id="28" name="Down Arrow 27">
            <a:extLst>
              <a:ext uri="{FF2B5EF4-FFF2-40B4-BE49-F238E27FC236}">
                <a16:creationId xmlns:a16="http://schemas.microsoft.com/office/drawing/2014/main" id="{5ADA54B8-3BB8-D196-A04F-2F9E83BECB77}"/>
              </a:ext>
            </a:extLst>
          </p:cNvPr>
          <p:cNvSpPr/>
          <p:nvPr/>
        </p:nvSpPr>
        <p:spPr>
          <a:xfrm>
            <a:off x="2793236" y="4080961"/>
            <a:ext cx="45719" cy="473062"/>
          </a:xfrm>
          <a:prstGeom prst="downArrow">
            <a:avLst/>
          </a:prstGeom>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AABBFD86-A688-97AD-EE7B-2B43D6568684}"/>
              </a:ext>
            </a:extLst>
          </p:cNvPr>
          <p:cNvSpPr/>
          <p:nvPr/>
        </p:nvSpPr>
        <p:spPr>
          <a:xfrm>
            <a:off x="3929009" y="4028300"/>
            <a:ext cx="45719" cy="473062"/>
          </a:xfrm>
          <a:prstGeom prst="downArrow">
            <a:avLst/>
          </a:prstGeom>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BBA3FDB2-5993-EFEB-65B3-155314211500}"/>
              </a:ext>
            </a:extLst>
          </p:cNvPr>
          <p:cNvSpPr/>
          <p:nvPr/>
        </p:nvSpPr>
        <p:spPr>
          <a:xfrm>
            <a:off x="4653395" y="4039505"/>
            <a:ext cx="45719" cy="473062"/>
          </a:xfrm>
          <a:prstGeom prst="downArrow">
            <a:avLst/>
          </a:prstGeom>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32649E-CC63-5DC9-10AE-0F736997B61B}"/>
              </a:ext>
            </a:extLst>
          </p:cNvPr>
          <p:cNvSpPr/>
          <p:nvPr/>
        </p:nvSpPr>
        <p:spPr>
          <a:xfrm rot="16200000">
            <a:off x="3381010" y="2140558"/>
            <a:ext cx="1039587" cy="2841214"/>
          </a:xfrm>
          <a:prstGeom prst="rect">
            <a:avLst/>
          </a:prstGeom>
          <a:noFill/>
          <a:ln w="254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FA610C4-FA28-A04B-6035-9726D80DE051}"/>
              </a:ext>
            </a:extLst>
          </p:cNvPr>
          <p:cNvSpPr/>
          <p:nvPr/>
        </p:nvSpPr>
        <p:spPr>
          <a:xfrm rot="16200000">
            <a:off x="5596389" y="1547908"/>
            <a:ext cx="1115502" cy="7139926"/>
          </a:xfrm>
          <a:prstGeom prst="rect">
            <a:avLst/>
          </a:prstGeom>
          <a:noFill/>
          <a:ln w="254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a:extLst>
              <a:ext uri="{FF2B5EF4-FFF2-40B4-BE49-F238E27FC236}">
                <a16:creationId xmlns:a16="http://schemas.microsoft.com/office/drawing/2014/main" id="{18770369-5ECF-4F47-EBF5-430045355C28}"/>
              </a:ext>
            </a:extLst>
          </p:cNvPr>
          <p:cNvSpPr/>
          <p:nvPr/>
        </p:nvSpPr>
        <p:spPr>
          <a:xfrm rot="10800000">
            <a:off x="7699950" y="4035278"/>
            <a:ext cx="45719" cy="473062"/>
          </a:xfrm>
          <a:prstGeom prst="downArrow">
            <a:avLst/>
          </a:prstGeom>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D3802724-979B-C1E9-17BC-C25435C529CD}"/>
              </a:ext>
            </a:extLst>
          </p:cNvPr>
          <p:cNvSpPr/>
          <p:nvPr/>
        </p:nvSpPr>
        <p:spPr>
          <a:xfrm rot="10800000">
            <a:off x="8505713" y="4031422"/>
            <a:ext cx="45719" cy="473062"/>
          </a:xfrm>
          <a:prstGeom prst="downArrow">
            <a:avLst/>
          </a:prstGeom>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wn Arrow 54">
            <a:extLst>
              <a:ext uri="{FF2B5EF4-FFF2-40B4-BE49-F238E27FC236}">
                <a16:creationId xmlns:a16="http://schemas.microsoft.com/office/drawing/2014/main" id="{F18F2CD3-6A6C-4BD3-C15F-8819F3AC2F95}"/>
              </a:ext>
            </a:extLst>
          </p:cNvPr>
          <p:cNvSpPr/>
          <p:nvPr/>
        </p:nvSpPr>
        <p:spPr>
          <a:xfrm rot="10800000">
            <a:off x="9253496" y="4046475"/>
            <a:ext cx="45719" cy="473062"/>
          </a:xfrm>
          <a:prstGeom prst="downArrow">
            <a:avLst/>
          </a:prstGeom>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CBDBEBDE-EE9C-81DA-797B-3C6CC77F7C07}"/>
              </a:ext>
            </a:extLst>
          </p:cNvPr>
          <p:cNvCxnSpPr>
            <a:cxnSpLocks/>
          </p:cNvCxnSpPr>
          <p:nvPr/>
        </p:nvCxnSpPr>
        <p:spPr>
          <a:xfrm>
            <a:off x="3137495" y="2299427"/>
            <a:ext cx="387849" cy="0"/>
          </a:xfrm>
          <a:prstGeom prst="line">
            <a:avLst/>
          </a:prstGeom>
          <a:ln w="508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0303186-2781-ABA0-8D3B-0D0886A195A0}"/>
              </a:ext>
            </a:extLst>
          </p:cNvPr>
          <p:cNvSpPr/>
          <p:nvPr/>
        </p:nvSpPr>
        <p:spPr>
          <a:xfrm rot="16200000">
            <a:off x="8130024" y="2037277"/>
            <a:ext cx="963969" cy="2925802"/>
          </a:xfrm>
          <a:prstGeom prst="rect">
            <a:avLst/>
          </a:prstGeom>
          <a:noFill/>
          <a:ln w="254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ooter Placeholder 2">
            <a:extLst>
              <a:ext uri="{FF2B5EF4-FFF2-40B4-BE49-F238E27FC236}">
                <a16:creationId xmlns:a16="http://schemas.microsoft.com/office/drawing/2014/main" id="{E7510997-8382-9620-D986-34931EE55219}"/>
              </a:ext>
            </a:extLst>
          </p:cNvPr>
          <p:cNvSpPr txBox="1">
            <a:spLocks/>
          </p:cNvSpPr>
          <p:nvPr/>
        </p:nvSpPr>
        <p:spPr>
          <a:xfrm>
            <a:off x="1481441" y="3403491"/>
            <a:ext cx="1432214" cy="320586"/>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5">
                    <a:lumMod val="60000"/>
                    <a:lumOff val="40000"/>
                  </a:schemeClr>
                </a:solidFill>
              </a:rPr>
              <a:t>ETL </a:t>
            </a:r>
          </a:p>
        </p:txBody>
      </p:sp>
      <p:sp>
        <p:nvSpPr>
          <p:cNvPr id="61" name="Footer Placeholder 2">
            <a:extLst>
              <a:ext uri="{FF2B5EF4-FFF2-40B4-BE49-F238E27FC236}">
                <a16:creationId xmlns:a16="http://schemas.microsoft.com/office/drawing/2014/main" id="{1392E9D3-6DB3-22B3-4166-04200E8CB5A2}"/>
              </a:ext>
            </a:extLst>
          </p:cNvPr>
          <p:cNvSpPr txBox="1">
            <a:spLocks/>
          </p:cNvSpPr>
          <p:nvPr/>
        </p:nvSpPr>
        <p:spPr>
          <a:xfrm>
            <a:off x="6010897" y="3418743"/>
            <a:ext cx="1432214" cy="320586"/>
          </a:xfrm>
          <a:prstGeom prst="rect">
            <a:avLst/>
          </a:prstGeom>
        </p:spPr>
        <p:txBody>
          <a:bodyPr vert="horz" lIns="91440" tIns="45720" rIns="91440" bIns="45720" rtlCol="0" anchor="ctr"/>
          <a:lstStyle>
            <a:defPPr>
              <a:defRPr lang="en-US"/>
            </a:defPPr>
            <a:lvl1pPr algn="ctr">
              <a:defRPr sz="2000" b="1" cap="all" spc="100" baseline="0">
                <a:solidFill>
                  <a:schemeClr val="accent5">
                    <a:lumMod val="60000"/>
                    <a:lumOff val="40000"/>
                  </a:schemeClr>
                </a:solidFill>
                <a:latin typeface="Posterama" panose="020B0504020200020000" pitchFamily="34" charset="0"/>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View </a:t>
            </a:r>
          </a:p>
        </p:txBody>
      </p:sp>
      <p:sp>
        <p:nvSpPr>
          <p:cNvPr id="62" name="Footer Placeholder 2">
            <a:extLst>
              <a:ext uri="{FF2B5EF4-FFF2-40B4-BE49-F238E27FC236}">
                <a16:creationId xmlns:a16="http://schemas.microsoft.com/office/drawing/2014/main" id="{51444FFD-EF0C-4AED-48D6-64E6EFDA3586}"/>
              </a:ext>
            </a:extLst>
          </p:cNvPr>
          <p:cNvSpPr txBox="1">
            <a:spLocks/>
          </p:cNvSpPr>
          <p:nvPr/>
        </p:nvSpPr>
        <p:spPr>
          <a:xfrm>
            <a:off x="5333651" y="4289093"/>
            <a:ext cx="1432214" cy="320586"/>
          </a:xfrm>
          <a:prstGeom prst="rect">
            <a:avLst/>
          </a:prstGeom>
        </p:spPr>
        <p:txBody>
          <a:bodyPr vert="horz" lIns="91440" tIns="45720" rIns="91440" bIns="45720" rtlCol="0" anchor="ctr"/>
          <a:lstStyle>
            <a:defPPr>
              <a:defRPr lang="en-US"/>
            </a:defPPr>
            <a:lvl1pPr algn="ctr">
              <a:defRPr sz="2000" b="1" cap="all" spc="100" baseline="0">
                <a:solidFill>
                  <a:schemeClr val="accent5">
                    <a:lumMod val="60000"/>
                    <a:lumOff val="40000"/>
                  </a:schemeClr>
                </a:solidFill>
                <a:latin typeface="Posterama" panose="020B0504020200020000" pitchFamily="34" charset="0"/>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DATA  </a:t>
            </a:r>
          </a:p>
        </p:txBody>
      </p:sp>
      <p:sp>
        <p:nvSpPr>
          <p:cNvPr id="64" name="Footer Placeholder 2">
            <a:extLst>
              <a:ext uri="{FF2B5EF4-FFF2-40B4-BE49-F238E27FC236}">
                <a16:creationId xmlns:a16="http://schemas.microsoft.com/office/drawing/2014/main" id="{E8A84AFC-2308-7F90-3C1E-2273D38B5134}"/>
              </a:ext>
            </a:extLst>
          </p:cNvPr>
          <p:cNvSpPr txBox="1">
            <a:spLocks/>
          </p:cNvSpPr>
          <p:nvPr/>
        </p:nvSpPr>
        <p:spPr>
          <a:xfrm>
            <a:off x="2480196" y="1561873"/>
            <a:ext cx="52382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BBG</a:t>
            </a:r>
          </a:p>
        </p:txBody>
      </p:sp>
      <p:sp>
        <p:nvSpPr>
          <p:cNvPr id="65" name="Footer Placeholder 2">
            <a:extLst>
              <a:ext uri="{FF2B5EF4-FFF2-40B4-BE49-F238E27FC236}">
                <a16:creationId xmlns:a16="http://schemas.microsoft.com/office/drawing/2014/main" id="{35BD3CDC-E2FF-0E32-0FE8-B493B0FCD3FE}"/>
              </a:ext>
            </a:extLst>
          </p:cNvPr>
          <p:cNvSpPr txBox="1">
            <a:spLocks/>
          </p:cNvSpPr>
          <p:nvPr/>
        </p:nvSpPr>
        <p:spPr>
          <a:xfrm>
            <a:off x="3674031" y="1543416"/>
            <a:ext cx="52382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AON</a:t>
            </a:r>
          </a:p>
        </p:txBody>
      </p:sp>
    </p:spTree>
    <p:extLst>
      <p:ext uri="{BB962C8B-B14F-4D97-AF65-F5344CB8AC3E}">
        <p14:creationId xmlns:p14="http://schemas.microsoft.com/office/powerpoint/2010/main" val="3617076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Customer Segments</a:t>
            </a:r>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How are they differentiated</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dirty="0"/>
              <a:t>Small size Banks</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dirty="0"/>
              <a:t>Mid size banks</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lstStyle/>
          <a:p>
            <a:r>
              <a:rPr lang="en-US" dirty="0"/>
              <a:t>Big Size Banks</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1148945"/>
          </a:xfrm>
        </p:spPr>
        <p:txBody>
          <a:bodyPr>
            <a:normAutofit fontScale="92500"/>
          </a:bodyPr>
          <a:lstStyle/>
          <a:p>
            <a:r>
              <a:rPr lang="en-US" dirty="0"/>
              <a:t>Revenue 10M to 20 B </a:t>
            </a:r>
          </a:p>
          <a:p>
            <a:r>
              <a:rPr lang="en-US" dirty="0"/>
              <a:t>Trading in Fixed Income , Commodities and Equities</a:t>
            </a:r>
          </a:p>
          <a:p>
            <a:r>
              <a:rPr lang="en-US" dirty="0"/>
              <a:t>Number of customers 150K to 1 M</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a:normAutofit fontScale="92500"/>
          </a:bodyPr>
          <a:lstStyle/>
          <a:p>
            <a:r>
              <a:rPr lang="en-US" dirty="0"/>
              <a:t>Revenue 20B to 100B</a:t>
            </a:r>
          </a:p>
          <a:p>
            <a:r>
              <a:rPr lang="en-US" dirty="0"/>
              <a:t>Trading in Commodities and Equities</a:t>
            </a:r>
          </a:p>
          <a:p>
            <a:r>
              <a:rPr lang="en-US" dirty="0"/>
              <a:t>Number of Customers 1 M to 50M</a:t>
            </a:r>
          </a:p>
          <a:p>
            <a:endParaRPr lang="en-US" dirty="0"/>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a:lstStyle/>
          <a:p>
            <a:r>
              <a:rPr lang="en-US" dirty="0"/>
              <a:t>Revenue 100B and above</a:t>
            </a:r>
          </a:p>
          <a:p>
            <a:r>
              <a:rPr lang="en-US" dirty="0"/>
              <a:t>Trading in Commodities only</a:t>
            </a:r>
          </a:p>
          <a:p>
            <a:r>
              <a:rPr lang="en-US" dirty="0"/>
              <a:t>Number of Customers 50M and above</a:t>
            </a:r>
          </a:p>
        </p:txBody>
      </p:sp>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8/06/20XX</a:t>
            </a: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331353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278919" y="1287609"/>
            <a:ext cx="7286605" cy="634323"/>
          </a:xfrm>
        </p:spPr>
        <p:txBody>
          <a:bodyPr/>
          <a:lstStyle/>
          <a:p>
            <a:r>
              <a:rPr lang="en-US" dirty="0"/>
              <a:t>Target Customer</a:t>
            </a:r>
          </a:p>
        </p:txBody>
      </p:sp>
      <p:pic>
        <p:nvPicPr>
          <p:cNvPr id="75" name="Picture Placeholder 74">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a:stretch/>
        </p:blipFill>
        <p:spPr>
          <a:xfrm>
            <a:off x="3103792" y="1318428"/>
            <a:ext cx="603504" cy="603504"/>
          </a:xfrm>
        </p:spPr>
      </p:pic>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07/30/2022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graphicFrame>
        <p:nvGraphicFramePr>
          <p:cNvPr id="27" name="Table 27">
            <a:extLst>
              <a:ext uri="{FF2B5EF4-FFF2-40B4-BE49-F238E27FC236}">
                <a16:creationId xmlns:a16="http://schemas.microsoft.com/office/drawing/2014/main" id="{E42589D3-F18C-69BE-7BE8-DFF24E5AF613}"/>
              </a:ext>
            </a:extLst>
          </p:cNvPr>
          <p:cNvGraphicFramePr>
            <a:graphicFrameLocks noGrp="1"/>
          </p:cNvGraphicFramePr>
          <p:nvPr>
            <p:extLst>
              <p:ext uri="{D42A27DB-BD31-4B8C-83A1-F6EECF244321}">
                <p14:modId xmlns:p14="http://schemas.microsoft.com/office/powerpoint/2010/main" val="3103935139"/>
              </p:ext>
            </p:extLst>
          </p:nvPr>
        </p:nvGraphicFramePr>
        <p:xfrm>
          <a:off x="569843" y="2309927"/>
          <a:ext cx="10628244" cy="3763544"/>
        </p:xfrm>
        <a:graphic>
          <a:graphicData uri="http://schemas.openxmlformats.org/drawingml/2006/table">
            <a:tbl>
              <a:tblPr firstRow="1" bandRow="1">
                <a:tableStyleId>{68D230F3-CF80-4859-8CE7-A43EE81993B5}</a:tableStyleId>
              </a:tblPr>
              <a:tblGrid>
                <a:gridCol w="3542748">
                  <a:extLst>
                    <a:ext uri="{9D8B030D-6E8A-4147-A177-3AD203B41FA5}">
                      <a16:colId xmlns:a16="http://schemas.microsoft.com/office/drawing/2014/main" val="2483009072"/>
                    </a:ext>
                  </a:extLst>
                </a:gridCol>
                <a:gridCol w="3542748">
                  <a:extLst>
                    <a:ext uri="{9D8B030D-6E8A-4147-A177-3AD203B41FA5}">
                      <a16:colId xmlns:a16="http://schemas.microsoft.com/office/drawing/2014/main" val="819590860"/>
                    </a:ext>
                  </a:extLst>
                </a:gridCol>
                <a:gridCol w="3542748">
                  <a:extLst>
                    <a:ext uri="{9D8B030D-6E8A-4147-A177-3AD203B41FA5}">
                      <a16:colId xmlns:a16="http://schemas.microsoft.com/office/drawing/2014/main" val="491771681"/>
                    </a:ext>
                  </a:extLst>
                </a:gridCol>
              </a:tblGrid>
              <a:tr h="485984">
                <a:tc>
                  <a:txBody>
                    <a:bodyPr/>
                    <a:lstStyle/>
                    <a:p>
                      <a:r>
                        <a:rPr lang="en-US" dirty="0">
                          <a:solidFill>
                            <a:schemeClr val="bg1"/>
                          </a:solidFill>
                        </a:rPr>
                        <a:t>Customer </a:t>
                      </a:r>
                    </a:p>
                  </a:txBody>
                  <a:tcPr/>
                </a:tc>
                <a:tc>
                  <a:txBody>
                    <a:bodyPr/>
                    <a:lstStyle/>
                    <a:p>
                      <a:r>
                        <a:rPr lang="en-US" dirty="0">
                          <a:solidFill>
                            <a:schemeClr val="bg1"/>
                          </a:solidFill>
                        </a:rPr>
                        <a:t>Use Case </a:t>
                      </a:r>
                    </a:p>
                  </a:txBody>
                  <a:tcPr/>
                </a:tc>
                <a:tc>
                  <a:txBody>
                    <a:bodyPr/>
                    <a:lstStyle/>
                    <a:p>
                      <a:r>
                        <a:rPr lang="en-US" dirty="0">
                          <a:solidFill>
                            <a:schemeClr val="bg1"/>
                          </a:solidFill>
                        </a:rPr>
                        <a:t>Opportunity size</a:t>
                      </a:r>
                    </a:p>
                  </a:txBody>
                  <a:tcPr/>
                </a:tc>
                <a:extLst>
                  <a:ext uri="{0D108BD9-81ED-4DB2-BD59-A6C34878D82A}">
                    <a16:rowId xmlns:a16="http://schemas.microsoft.com/office/drawing/2014/main" val="295440363"/>
                  </a:ext>
                </a:extLst>
              </a:tr>
              <a:tr h="398458">
                <a:tc>
                  <a:txBody>
                    <a:bodyPr/>
                    <a:lstStyle/>
                    <a:p>
                      <a:r>
                        <a:rPr lang="en-US" dirty="0">
                          <a:solidFill>
                            <a:schemeClr val="bg1"/>
                          </a:solidFill>
                        </a:rPr>
                        <a:t>SDC Community Bank</a:t>
                      </a:r>
                    </a:p>
                  </a:txBody>
                  <a:tcPr/>
                </a:tc>
                <a:tc>
                  <a:txBody>
                    <a:bodyPr/>
                    <a:lstStyle/>
                    <a:p>
                      <a:r>
                        <a:rPr lang="en-US" dirty="0">
                          <a:solidFill>
                            <a:schemeClr val="bg1"/>
                          </a:solidFill>
                        </a:rPr>
                        <a:t>Customer Retention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SaaS Subscription for 2 years Revenue : $6 M</a:t>
                      </a:r>
                    </a:p>
                    <a:p>
                      <a:endParaRPr lang="en-US" dirty="0">
                        <a:solidFill>
                          <a:schemeClr val="bg1"/>
                        </a:solidFill>
                      </a:endParaRPr>
                    </a:p>
                  </a:txBody>
                  <a:tcPr/>
                </a:tc>
                <a:extLst>
                  <a:ext uri="{0D108BD9-81ED-4DB2-BD59-A6C34878D82A}">
                    <a16:rowId xmlns:a16="http://schemas.microsoft.com/office/drawing/2014/main" val="401517766"/>
                  </a:ext>
                </a:extLst>
              </a:tr>
              <a:tr h="808680">
                <a:tc>
                  <a:txBody>
                    <a:bodyPr/>
                    <a:lstStyle/>
                    <a:p>
                      <a:r>
                        <a:rPr lang="en-US" dirty="0">
                          <a:solidFill>
                            <a:schemeClr val="bg1"/>
                          </a:solidFill>
                        </a:rPr>
                        <a:t>Credit Agricole</a:t>
                      </a:r>
                    </a:p>
                  </a:txBody>
                  <a:tcPr/>
                </a:tc>
                <a:tc>
                  <a:txBody>
                    <a:bodyPr/>
                    <a:lstStyle/>
                    <a:p>
                      <a:r>
                        <a:rPr lang="en-US" dirty="0">
                          <a:solidFill>
                            <a:schemeClr val="bg1"/>
                          </a:solidFill>
                        </a:rPr>
                        <a:t>Customer Retention</a:t>
                      </a:r>
                    </a:p>
                  </a:txBody>
                  <a:tcPr/>
                </a:tc>
                <a:tc>
                  <a:txBody>
                    <a:bodyPr/>
                    <a:lstStyle/>
                    <a:p>
                      <a:r>
                        <a:rPr lang="en-US" dirty="0">
                          <a:solidFill>
                            <a:schemeClr val="bg1"/>
                          </a:solidFill>
                        </a:rPr>
                        <a:t>SaaS Subscription for 5 years Revenue : $15 M</a:t>
                      </a:r>
                    </a:p>
                  </a:txBody>
                  <a:tcPr/>
                </a:tc>
                <a:extLst>
                  <a:ext uri="{0D108BD9-81ED-4DB2-BD59-A6C34878D82A}">
                    <a16:rowId xmlns:a16="http://schemas.microsoft.com/office/drawing/2014/main" val="2978627088"/>
                  </a:ext>
                </a:extLst>
              </a:tr>
              <a:tr h="587654">
                <a:tc>
                  <a:txBody>
                    <a:bodyPr/>
                    <a:lstStyle/>
                    <a:p>
                      <a:r>
                        <a:rPr lang="en-US" dirty="0">
                          <a:solidFill>
                            <a:schemeClr val="bg1"/>
                          </a:solidFill>
                        </a:rPr>
                        <a:t>JP Morgan Chase </a:t>
                      </a:r>
                    </a:p>
                  </a:txBody>
                  <a:tcPr/>
                </a:tc>
                <a:tc>
                  <a:txBody>
                    <a:bodyPr/>
                    <a:lstStyle/>
                    <a:p>
                      <a:r>
                        <a:rPr lang="en-US" dirty="0">
                          <a:solidFill>
                            <a:schemeClr val="bg1"/>
                          </a:solidFill>
                        </a:rPr>
                        <a:t>Customer Conversion </a:t>
                      </a:r>
                    </a:p>
                  </a:txBody>
                  <a:tcPr/>
                </a:tc>
                <a:tc>
                  <a:txBody>
                    <a:bodyPr/>
                    <a:lstStyle/>
                    <a:p>
                      <a:r>
                        <a:rPr lang="en-US" dirty="0">
                          <a:solidFill>
                            <a:schemeClr val="bg1"/>
                          </a:solidFill>
                        </a:rPr>
                        <a:t>SaaS Subscription for 5 years Revenue : $15 M</a:t>
                      </a:r>
                    </a:p>
                    <a:p>
                      <a:r>
                        <a:rPr lang="en-US" dirty="0">
                          <a:solidFill>
                            <a:schemeClr val="bg1"/>
                          </a:solidFill>
                        </a:rPr>
                        <a:t>Customization Revenue : $10 M</a:t>
                      </a:r>
                    </a:p>
                  </a:txBody>
                  <a:tcPr/>
                </a:tc>
                <a:extLst>
                  <a:ext uri="{0D108BD9-81ED-4DB2-BD59-A6C34878D82A}">
                    <a16:rowId xmlns:a16="http://schemas.microsoft.com/office/drawing/2014/main" val="2552408596"/>
                  </a:ext>
                </a:extLst>
              </a:tr>
              <a:tr h="485984">
                <a:tc>
                  <a:txBody>
                    <a:bodyPr/>
                    <a:lstStyle/>
                    <a:p>
                      <a:r>
                        <a:rPr lang="en-US" dirty="0">
                          <a:solidFill>
                            <a:schemeClr val="bg1"/>
                          </a:solidFill>
                        </a:rPr>
                        <a:t>Morgan Stanley </a:t>
                      </a:r>
                    </a:p>
                  </a:txBody>
                  <a:tcPr/>
                </a:tc>
                <a:tc>
                  <a:txBody>
                    <a:bodyPr/>
                    <a:lstStyle/>
                    <a:p>
                      <a:r>
                        <a:rPr lang="en-US" dirty="0">
                          <a:solidFill>
                            <a:schemeClr val="bg1"/>
                          </a:solidFill>
                        </a:rPr>
                        <a:t>Market Data Impression</a:t>
                      </a:r>
                    </a:p>
                  </a:txBody>
                  <a:tcPr/>
                </a:tc>
                <a:tc>
                  <a:txBody>
                    <a:bodyPr/>
                    <a:lstStyle/>
                    <a:p>
                      <a:r>
                        <a:rPr lang="en-US" dirty="0">
                          <a:solidFill>
                            <a:schemeClr val="bg1"/>
                          </a:solidFill>
                        </a:rPr>
                        <a:t>SaaS Subscription for 5 years Revenue : $25 M</a:t>
                      </a:r>
                    </a:p>
                  </a:txBody>
                  <a:tcPr/>
                </a:tc>
                <a:extLst>
                  <a:ext uri="{0D108BD9-81ED-4DB2-BD59-A6C34878D82A}">
                    <a16:rowId xmlns:a16="http://schemas.microsoft.com/office/drawing/2014/main" val="1000492503"/>
                  </a:ext>
                </a:extLst>
              </a:tr>
            </a:tbl>
          </a:graphicData>
        </a:graphic>
      </p:graphicFrame>
    </p:spTree>
    <p:extLst>
      <p:ext uri="{BB962C8B-B14F-4D97-AF65-F5344CB8AC3E}">
        <p14:creationId xmlns:p14="http://schemas.microsoft.com/office/powerpoint/2010/main" val="1597217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Market overview</a:t>
            </a:r>
            <a:endParaRPr lang="en-US" dirty="0"/>
          </a:p>
        </p:txBody>
      </p:sp>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07/30/22</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PITCH DECK</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4" name="Text Placeholder 3">
            <a:extLst>
              <a:ext uri="{FF2B5EF4-FFF2-40B4-BE49-F238E27FC236}">
                <a16:creationId xmlns:a16="http://schemas.microsoft.com/office/drawing/2014/main" id="{9D9D75AC-7212-378A-B0CC-9516CF79B2F9}"/>
              </a:ext>
            </a:extLst>
          </p:cNvPr>
          <p:cNvSpPr txBox="1">
            <a:spLocks/>
          </p:cNvSpPr>
          <p:nvPr/>
        </p:nvSpPr>
        <p:spPr>
          <a:xfrm>
            <a:off x="1201068" y="2806964"/>
            <a:ext cx="2693128" cy="991689"/>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0" cap="all" spc="400" normalizeH="0" baseline="0" noProof="0" dirty="0">
                <a:ln>
                  <a:noFill/>
                </a:ln>
                <a:solidFill>
                  <a:srgbClr val="15C7C7"/>
                </a:solidFill>
                <a:effectLst/>
                <a:uLnTx/>
                <a:uFillTx/>
                <a:latin typeface="Posterama Bold"/>
                <a:ea typeface="+mn-ea"/>
                <a:cs typeface="+mn-cs"/>
              </a:rPr>
              <a:t>31.7 B</a:t>
            </a:r>
          </a:p>
        </p:txBody>
      </p:sp>
      <p:sp>
        <p:nvSpPr>
          <p:cNvPr id="25" name="Text Placeholder 4">
            <a:extLst>
              <a:ext uri="{FF2B5EF4-FFF2-40B4-BE49-F238E27FC236}">
                <a16:creationId xmlns:a16="http://schemas.microsoft.com/office/drawing/2014/main" id="{2F62E493-258A-666E-0D4E-FB40FC504796}"/>
              </a:ext>
            </a:extLst>
          </p:cNvPr>
          <p:cNvSpPr>
            <a:spLocks noGrp="1"/>
          </p:cNvSpPr>
          <p:nvPr>
            <p:ph type="body" sz="quarter" idx="20"/>
          </p:nvPr>
        </p:nvSpPr>
        <p:spPr>
          <a:xfrm>
            <a:off x="1029691" y="3970589"/>
            <a:ext cx="3035881" cy="1485635"/>
          </a:xfrm>
        </p:spPr>
        <p:txBody>
          <a:bodyPr>
            <a:normAutofit/>
          </a:bodyPr>
          <a:lstStyle/>
          <a:p>
            <a:pPr algn="ctr"/>
            <a:r>
              <a:rPr lang="en-US" sz="4000" b="1" dirty="0"/>
              <a:t>TAM​</a:t>
            </a:r>
          </a:p>
        </p:txBody>
      </p:sp>
      <p:sp>
        <p:nvSpPr>
          <p:cNvPr id="26" name="Text Placeholder 7">
            <a:extLst>
              <a:ext uri="{FF2B5EF4-FFF2-40B4-BE49-F238E27FC236}">
                <a16:creationId xmlns:a16="http://schemas.microsoft.com/office/drawing/2014/main" id="{DA89DEBB-B1CA-A220-B0A0-D663906D0AF5}"/>
              </a:ext>
            </a:extLst>
          </p:cNvPr>
          <p:cNvSpPr txBox="1">
            <a:spLocks/>
          </p:cNvSpPr>
          <p:nvPr/>
        </p:nvSpPr>
        <p:spPr>
          <a:xfrm>
            <a:off x="5073324" y="2806964"/>
            <a:ext cx="2693128" cy="991689"/>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srgbClr val="15C7C7"/>
                </a:solidFill>
                <a:latin typeface="Posterama Bold"/>
              </a:rPr>
              <a:t>20</a:t>
            </a:r>
            <a:r>
              <a:rPr kumimoji="0" lang="en-US" sz="4000" b="0" i="0" u="none" strike="noStrike" kern="0" cap="all" spc="400" normalizeH="0" baseline="0" noProof="0" dirty="0">
                <a:ln>
                  <a:noFill/>
                </a:ln>
                <a:solidFill>
                  <a:srgbClr val="15C7C7"/>
                </a:solidFill>
                <a:effectLst/>
                <a:uLnTx/>
                <a:uFillTx/>
                <a:latin typeface="Posterama Bold"/>
                <a:ea typeface="+mn-ea"/>
                <a:cs typeface="+mn-cs"/>
              </a:rPr>
              <a:t>.34 B</a:t>
            </a:r>
          </a:p>
        </p:txBody>
      </p:sp>
      <p:sp>
        <p:nvSpPr>
          <p:cNvPr id="27" name="Text Placeholder 8">
            <a:extLst>
              <a:ext uri="{FF2B5EF4-FFF2-40B4-BE49-F238E27FC236}">
                <a16:creationId xmlns:a16="http://schemas.microsoft.com/office/drawing/2014/main" id="{A0D0CE49-64CE-D4D6-00BD-BF4073C236BB}"/>
              </a:ext>
            </a:extLst>
          </p:cNvPr>
          <p:cNvSpPr txBox="1">
            <a:spLocks/>
          </p:cNvSpPr>
          <p:nvPr/>
        </p:nvSpPr>
        <p:spPr>
          <a:xfrm>
            <a:off x="8660672" y="2806963"/>
            <a:ext cx="2693128" cy="991689"/>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srgbClr val="15C7C7"/>
                </a:solidFill>
                <a:latin typeface="Posterama Bold"/>
              </a:rPr>
              <a:t>3</a:t>
            </a:r>
            <a:r>
              <a:rPr kumimoji="0" lang="en-US" sz="4000" b="0" i="0" u="none" strike="noStrike" kern="0" cap="all" spc="400" normalizeH="0" baseline="0" noProof="0" dirty="0">
                <a:ln>
                  <a:noFill/>
                </a:ln>
                <a:solidFill>
                  <a:srgbClr val="15C7C7"/>
                </a:solidFill>
                <a:effectLst/>
                <a:uLnTx/>
                <a:uFillTx/>
                <a:latin typeface="Posterama Bold"/>
                <a:ea typeface="+mn-ea"/>
                <a:cs typeface="+mn-cs"/>
              </a:rPr>
              <a:t>.5 B</a:t>
            </a:r>
          </a:p>
        </p:txBody>
      </p:sp>
      <p:sp>
        <p:nvSpPr>
          <p:cNvPr id="28" name="Text Placeholder 4">
            <a:extLst>
              <a:ext uri="{FF2B5EF4-FFF2-40B4-BE49-F238E27FC236}">
                <a16:creationId xmlns:a16="http://schemas.microsoft.com/office/drawing/2014/main" id="{BE94B361-D5D2-C4EE-CA4A-636FA39556A7}"/>
              </a:ext>
            </a:extLst>
          </p:cNvPr>
          <p:cNvSpPr txBox="1">
            <a:spLocks/>
          </p:cNvSpPr>
          <p:nvPr/>
        </p:nvSpPr>
        <p:spPr>
          <a:xfrm>
            <a:off x="4882127" y="3955961"/>
            <a:ext cx="3035881" cy="1485635"/>
          </a:xfrm>
          <a:prstGeom prst="rect">
            <a:avLst/>
          </a:prstGeom>
        </p:spPr>
        <p:txBody>
          <a:bodyPr vert="horz" lIns="91440" tIns="45720" rIns="91440" bIns="45720" rtlCol="0" anchor="t">
            <a:normAutofit/>
          </a:bodyPr>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
                <a:srgbClr val="02DCFA"/>
              </a:buClr>
              <a:buSzTx/>
              <a:buFont typeface="Courier New" panose="02070309020205020404" pitchFamily="49" charset="0"/>
              <a:buNone/>
              <a:tabLst/>
              <a:defRPr/>
            </a:pPr>
            <a:r>
              <a:rPr kumimoji="0" lang="en-US" sz="4000" b="1" i="0" u="none" strike="noStrike" kern="1200" cap="none" spc="100" normalizeH="0" baseline="0" noProof="0" dirty="0">
                <a:ln>
                  <a:noFill/>
                </a:ln>
                <a:solidFill>
                  <a:prstClr val="white"/>
                </a:solidFill>
                <a:effectLst/>
                <a:uLnTx/>
                <a:uFillTx/>
                <a:latin typeface="Bierstadt"/>
                <a:ea typeface="+mn-ea"/>
                <a:cs typeface="+mn-cs"/>
              </a:rPr>
              <a:t>SAM​</a:t>
            </a:r>
          </a:p>
        </p:txBody>
      </p:sp>
      <p:sp>
        <p:nvSpPr>
          <p:cNvPr id="29" name="Text Placeholder 4">
            <a:extLst>
              <a:ext uri="{FF2B5EF4-FFF2-40B4-BE49-F238E27FC236}">
                <a16:creationId xmlns:a16="http://schemas.microsoft.com/office/drawing/2014/main" id="{B489B95E-3B00-4BCB-873D-501A0A357654}"/>
              </a:ext>
            </a:extLst>
          </p:cNvPr>
          <p:cNvSpPr txBox="1">
            <a:spLocks/>
          </p:cNvSpPr>
          <p:nvPr/>
        </p:nvSpPr>
        <p:spPr>
          <a:xfrm>
            <a:off x="8563186" y="3955961"/>
            <a:ext cx="3035881" cy="1485635"/>
          </a:xfrm>
          <a:prstGeom prst="rect">
            <a:avLst/>
          </a:prstGeom>
        </p:spPr>
        <p:txBody>
          <a:bodyPr vert="horz" lIns="91440" tIns="45720" rIns="91440" bIns="45720" rtlCol="0" anchor="t">
            <a:normAutofit/>
          </a:bodyPr>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
                <a:srgbClr val="02DCFA"/>
              </a:buClr>
              <a:buSzTx/>
              <a:buFont typeface="Courier New" panose="02070309020205020404" pitchFamily="49" charset="0"/>
              <a:buNone/>
              <a:tabLst/>
              <a:defRPr/>
            </a:pPr>
            <a:r>
              <a:rPr kumimoji="0" lang="en-US" sz="4000" b="1" i="0" u="none" strike="noStrike" kern="1200" cap="none" spc="100" normalizeH="0" baseline="0" noProof="0" dirty="0">
                <a:ln>
                  <a:noFill/>
                </a:ln>
                <a:solidFill>
                  <a:prstClr val="white"/>
                </a:solidFill>
                <a:effectLst/>
                <a:uLnTx/>
                <a:uFillTx/>
                <a:latin typeface="Bierstadt"/>
                <a:ea typeface="+mn-ea"/>
                <a:cs typeface="+mn-cs"/>
              </a:rPr>
              <a:t>SOM​</a:t>
            </a:r>
          </a:p>
        </p:txBody>
      </p:sp>
    </p:spTree>
    <p:extLst>
      <p:ext uri="{BB962C8B-B14F-4D97-AF65-F5344CB8AC3E}">
        <p14:creationId xmlns:p14="http://schemas.microsoft.com/office/powerpoint/2010/main" val="4011486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err="1"/>
              <a:t>PERsonas</a:t>
            </a:r>
            <a:endParaRPr lang="en-US" dirty="0"/>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dirty="0"/>
              <a:t>Analyst​​</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a:lstStyle/>
          <a:p>
            <a:r>
              <a:rPr lang="en-US" dirty="0"/>
              <a:t>Does Customer Research</a:t>
            </a:r>
          </a:p>
          <a:p>
            <a:endParaRPr lang="en-US" dirty="0"/>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r>
              <a:rPr lang="en-US"/>
              <a:t>8/06/20XX</a:t>
            </a:r>
            <a:endParaRPr lang="en-US" dirty="0"/>
          </a:p>
        </p:txBody>
      </p:sp>
      <p:sp>
        <p:nvSpPr>
          <p:cNvPr id="18" name="Footer Placehold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a:lstStyle/>
          <a:p>
            <a:r>
              <a:rPr lang="en-US"/>
              <a:t>PITCH DECK</a:t>
            </a:r>
            <a:endParaRPr lang="en-US" dirty="0"/>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24" name="Text Placeholder 23">
            <a:extLst>
              <a:ext uri="{FF2B5EF4-FFF2-40B4-BE49-F238E27FC236}">
                <a16:creationId xmlns:a16="http://schemas.microsoft.com/office/drawing/2014/main" id="{A2695D0D-7FCC-AD64-7ED2-9E65C5ED2D0B}"/>
              </a:ext>
            </a:extLst>
          </p:cNvPr>
          <p:cNvSpPr>
            <a:spLocks noGrp="1"/>
          </p:cNvSpPr>
          <p:nvPr>
            <p:ph type="body" sz="quarter" idx="23"/>
          </p:nvPr>
        </p:nvSpPr>
        <p:spPr/>
        <p:txBody>
          <a:bodyPr/>
          <a:lstStyle/>
          <a:p>
            <a:r>
              <a:rPr lang="en-US" dirty="0"/>
              <a:t>Legal</a:t>
            </a:r>
          </a:p>
        </p:txBody>
      </p:sp>
      <p:sp>
        <p:nvSpPr>
          <p:cNvPr id="28" name="Text Placeholder 27">
            <a:extLst>
              <a:ext uri="{FF2B5EF4-FFF2-40B4-BE49-F238E27FC236}">
                <a16:creationId xmlns:a16="http://schemas.microsoft.com/office/drawing/2014/main" id="{C2A4CC46-0DE0-6106-CE09-70B18BA69AE6}"/>
              </a:ext>
            </a:extLst>
          </p:cNvPr>
          <p:cNvSpPr>
            <a:spLocks noGrp="1"/>
          </p:cNvSpPr>
          <p:nvPr>
            <p:ph type="body" sz="quarter" idx="24"/>
          </p:nvPr>
        </p:nvSpPr>
        <p:spPr/>
        <p:txBody>
          <a:bodyPr/>
          <a:lstStyle/>
          <a:p>
            <a:r>
              <a:rPr lang="en-US" dirty="0"/>
              <a:t>Conducts due diligence on compliance</a:t>
            </a:r>
          </a:p>
        </p:txBody>
      </p:sp>
      <p:sp>
        <p:nvSpPr>
          <p:cNvPr id="30" name="Text Placeholder 29">
            <a:extLst>
              <a:ext uri="{FF2B5EF4-FFF2-40B4-BE49-F238E27FC236}">
                <a16:creationId xmlns:a16="http://schemas.microsoft.com/office/drawing/2014/main" id="{AA51BB00-4CC7-3312-FBBE-9FAC70317B44}"/>
              </a:ext>
            </a:extLst>
          </p:cNvPr>
          <p:cNvSpPr>
            <a:spLocks noGrp="1"/>
          </p:cNvSpPr>
          <p:nvPr>
            <p:ph type="body" sz="quarter" idx="25"/>
          </p:nvPr>
        </p:nvSpPr>
        <p:spPr/>
        <p:txBody>
          <a:bodyPr/>
          <a:lstStyle/>
          <a:p>
            <a:r>
              <a:rPr lang="en-US" dirty="0"/>
              <a:t>Business dev</a:t>
            </a:r>
          </a:p>
        </p:txBody>
      </p:sp>
      <p:sp>
        <p:nvSpPr>
          <p:cNvPr id="32" name="Text Placeholder 31">
            <a:extLst>
              <a:ext uri="{FF2B5EF4-FFF2-40B4-BE49-F238E27FC236}">
                <a16:creationId xmlns:a16="http://schemas.microsoft.com/office/drawing/2014/main" id="{1BF26BA4-E0CD-0524-133E-390BF074DC24}"/>
              </a:ext>
            </a:extLst>
          </p:cNvPr>
          <p:cNvSpPr>
            <a:spLocks noGrp="1"/>
          </p:cNvSpPr>
          <p:nvPr>
            <p:ph type="body" sz="quarter" idx="26"/>
          </p:nvPr>
        </p:nvSpPr>
        <p:spPr/>
        <p:txBody>
          <a:bodyPr/>
          <a:lstStyle/>
          <a:p>
            <a:r>
              <a:rPr lang="en-US" dirty="0"/>
              <a:t>Does Customer exploration </a:t>
            </a:r>
          </a:p>
        </p:txBody>
      </p:sp>
      <p:sp>
        <p:nvSpPr>
          <p:cNvPr id="34" name="Text Placeholder 33">
            <a:extLst>
              <a:ext uri="{FF2B5EF4-FFF2-40B4-BE49-F238E27FC236}">
                <a16:creationId xmlns:a16="http://schemas.microsoft.com/office/drawing/2014/main" id="{C8782D45-A873-9644-397D-EE3656819B18}"/>
              </a:ext>
            </a:extLst>
          </p:cNvPr>
          <p:cNvSpPr>
            <a:spLocks noGrp="1"/>
          </p:cNvSpPr>
          <p:nvPr>
            <p:ph type="body" sz="quarter" idx="27"/>
          </p:nvPr>
        </p:nvSpPr>
        <p:spPr/>
        <p:txBody>
          <a:bodyPr/>
          <a:lstStyle/>
          <a:p>
            <a:r>
              <a:rPr lang="en-US" dirty="0"/>
              <a:t>sales</a:t>
            </a:r>
          </a:p>
        </p:txBody>
      </p:sp>
      <p:sp>
        <p:nvSpPr>
          <p:cNvPr id="36" name="Text Placeholder 35">
            <a:extLst>
              <a:ext uri="{FF2B5EF4-FFF2-40B4-BE49-F238E27FC236}">
                <a16:creationId xmlns:a16="http://schemas.microsoft.com/office/drawing/2014/main" id="{82A06A5C-785E-E62A-4316-95A169FE6954}"/>
              </a:ext>
            </a:extLst>
          </p:cNvPr>
          <p:cNvSpPr>
            <a:spLocks noGrp="1"/>
          </p:cNvSpPr>
          <p:nvPr>
            <p:ph type="body" sz="quarter" idx="28"/>
          </p:nvPr>
        </p:nvSpPr>
        <p:spPr/>
        <p:txBody>
          <a:bodyPr/>
          <a:lstStyle/>
          <a:p>
            <a:r>
              <a:rPr lang="en-US" dirty="0"/>
              <a:t>Does Growth analysis</a:t>
            </a:r>
          </a:p>
        </p:txBody>
      </p:sp>
      <p:pic>
        <p:nvPicPr>
          <p:cNvPr id="41" name="Graphic 40" descr="Teacher with solid fill">
            <a:extLst>
              <a:ext uri="{FF2B5EF4-FFF2-40B4-BE49-F238E27FC236}">
                <a16:creationId xmlns:a16="http://schemas.microsoft.com/office/drawing/2014/main" id="{130E4292-6592-E641-3D6C-E3F08083B9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0015" y="2717311"/>
            <a:ext cx="1682162" cy="1682162"/>
          </a:xfrm>
          <a:prstGeom prst="rect">
            <a:avLst/>
          </a:prstGeom>
        </p:spPr>
      </p:pic>
      <p:pic>
        <p:nvPicPr>
          <p:cNvPr id="43" name="Graphic 42" descr="Scales of justice with solid fill">
            <a:extLst>
              <a:ext uri="{FF2B5EF4-FFF2-40B4-BE49-F238E27FC236}">
                <a16:creationId xmlns:a16="http://schemas.microsoft.com/office/drawing/2014/main" id="{91B432C6-1239-AAF5-F29B-AFD0F7B78C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2438" y="2701768"/>
            <a:ext cx="1466490" cy="1466490"/>
          </a:xfrm>
          <a:prstGeom prst="rect">
            <a:avLst/>
          </a:prstGeom>
        </p:spPr>
      </p:pic>
      <p:pic>
        <p:nvPicPr>
          <p:cNvPr id="45" name="Graphic 44" descr="Business Growth with solid fill">
            <a:extLst>
              <a:ext uri="{FF2B5EF4-FFF2-40B4-BE49-F238E27FC236}">
                <a16:creationId xmlns:a16="http://schemas.microsoft.com/office/drawing/2014/main" id="{C64C6329-E4D0-9F9A-D135-965C058D9C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69189" y="2683669"/>
            <a:ext cx="1684211" cy="1715804"/>
          </a:xfrm>
          <a:prstGeom prst="rect">
            <a:avLst/>
          </a:prstGeom>
        </p:spPr>
      </p:pic>
      <p:pic>
        <p:nvPicPr>
          <p:cNvPr id="47" name="Graphic 46" descr="Shopping cart with solid fill">
            <a:extLst>
              <a:ext uri="{FF2B5EF4-FFF2-40B4-BE49-F238E27FC236}">
                <a16:creationId xmlns:a16="http://schemas.microsoft.com/office/drawing/2014/main" id="{042D8EE4-62B4-4938-9B75-7CFB0B9022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06918" y="3034203"/>
            <a:ext cx="914400" cy="914400"/>
          </a:xfrm>
          <a:prstGeom prst="rect">
            <a:avLst/>
          </a:prstGeom>
        </p:spPr>
      </p:pic>
    </p:spTree>
    <p:extLst>
      <p:ext uri="{BB962C8B-B14F-4D97-AF65-F5344CB8AC3E}">
        <p14:creationId xmlns:p14="http://schemas.microsoft.com/office/powerpoint/2010/main" val="1001964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278919" y="1287609"/>
            <a:ext cx="7286605" cy="634323"/>
          </a:xfrm>
        </p:spPr>
        <p:txBody>
          <a:bodyPr/>
          <a:lstStyle/>
          <a:p>
            <a:r>
              <a:rPr lang="en-US" dirty="0"/>
              <a:t>Go-TO-Market</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435096" y="1314752"/>
            <a:ext cx="603504" cy="603504"/>
          </a:xfrm>
        </p:spPr>
      </p:pic>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07/30/2022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
        <p:nvSpPr>
          <p:cNvPr id="5" name="TextBox 4">
            <a:extLst>
              <a:ext uri="{FF2B5EF4-FFF2-40B4-BE49-F238E27FC236}">
                <a16:creationId xmlns:a16="http://schemas.microsoft.com/office/drawing/2014/main" id="{8848B43E-343B-4111-B2EA-D85E448BB073}"/>
              </a:ext>
            </a:extLst>
          </p:cNvPr>
          <p:cNvSpPr txBox="1"/>
          <p:nvPr/>
        </p:nvSpPr>
        <p:spPr>
          <a:xfrm>
            <a:off x="1762084" y="2014597"/>
            <a:ext cx="9714298" cy="4801314"/>
          </a:xfrm>
          <a:prstGeom prst="rect">
            <a:avLst/>
          </a:prstGeom>
          <a:noFill/>
        </p:spPr>
        <p:txBody>
          <a:bodyPr wrap="square" rtlCol="0">
            <a:spAutoFit/>
          </a:bodyPr>
          <a:lstStyle/>
          <a:p>
            <a:r>
              <a:rPr lang="en-US" dirty="0">
                <a:solidFill>
                  <a:schemeClr val="bg1"/>
                </a:solidFill>
              </a:rPr>
              <a:t>Who are the north star customers (n ideal customer types, segment, personas)</a:t>
            </a:r>
          </a:p>
          <a:p>
            <a:r>
              <a:rPr lang="en-US" dirty="0">
                <a:solidFill>
                  <a:schemeClr val="bg1"/>
                </a:solidFill>
              </a:rPr>
              <a:t>Different adoption phases with customers : Innovators, Early adopters, early majority , late majority, </a:t>
            </a:r>
          </a:p>
          <a:p>
            <a:endParaRPr lang="en-US" dirty="0">
              <a:solidFill>
                <a:schemeClr val="bg1"/>
              </a:solidFill>
            </a:endParaRPr>
          </a:p>
          <a:p>
            <a:r>
              <a:rPr lang="en-US" dirty="0">
                <a:solidFill>
                  <a:schemeClr val="bg1"/>
                </a:solidFill>
              </a:rPr>
              <a:t>What is the expansion plans ( in terms of regions, or other market segments, )</a:t>
            </a:r>
          </a:p>
          <a:p>
            <a:endParaRPr lang="en-US" dirty="0">
              <a:solidFill>
                <a:schemeClr val="bg1"/>
              </a:solidFill>
            </a:endParaRPr>
          </a:p>
          <a:p>
            <a:r>
              <a:rPr lang="en-US" dirty="0">
                <a:solidFill>
                  <a:schemeClr val="bg1"/>
                </a:solidFill>
              </a:rPr>
              <a:t>What segments are we targeting: </a:t>
            </a:r>
          </a:p>
          <a:p>
            <a:r>
              <a:rPr lang="en-US" dirty="0">
                <a:solidFill>
                  <a:schemeClr val="bg1"/>
                </a:solidFill>
              </a:rPr>
              <a:t>What markets can we penetrate </a:t>
            </a:r>
          </a:p>
          <a:p>
            <a:r>
              <a:rPr lang="en-US" dirty="0">
                <a:solidFill>
                  <a:schemeClr val="bg1"/>
                </a:solidFill>
              </a:rPr>
              <a:t>Where can the customers access the product. </a:t>
            </a:r>
          </a:p>
          <a:p>
            <a:r>
              <a:rPr lang="en-US" dirty="0">
                <a:solidFill>
                  <a:schemeClr val="bg1"/>
                </a:solidFill>
              </a:rPr>
              <a:t>Different methods ( How are we reaching the customers) </a:t>
            </a:r>
          </a:p>
          <a:p>
            <a:r>
              <a:rPr lang="en-US" dirty="0">
                <a:solidFill>
                  <a:schemeClr val="bg1"/>
                </a:solidFill>
              </a:rPr>
              <a:t>What is the customer journey</a:t>
            </a:r>
          </a:p>
          <a:p>
            <a:endParaRPr lang="en-US" dirty="0">
              <a:solidFill>
                <a:schemeClr val="bg1"/>
              </a:solidFill>
            </a:endParaRPr>
          </a:p>
          <a:p>
            <a:r>
              <a:rPr lang="en-US" dirty="0">
                <a:solidFill>
                  <a:schemeClr val="bg1"/>
                </a:solidFill>
              </a:rPr>
              <a:t>What are the KPIs</a:t>
            </a:r>
          </a:p>
          <a:p>
            <a:endParaRPr lang="en-US" dirty="0">
              <a:solidFill>
                <a:schemeClr val="bg1"/>
              </a:solidFill>
            </a:endParaRPr>
          </a:p>
          <a:p>
            <a:r>
              <a:rPr lang="en-US" dirty="0">
                <a:solidFill>
                  <a:schemeClr val="bg1"/>
                </a:solidFill>
              </a:rPr>
              <a:t>https://</a:t>
            </a:r>
            <a:r>
              <a:rPr lang="en-US" dirty="0" err="1">
                <a:solidFill>
                  <a:schemeClr val="bg1"/>
                </a:solidFill>
              </a:rPr>
              <a:t>asana.com</a:t>
            </a:r>
            <a:r>
              <a:rPr lang="en-US" dirty="0">
                <a:solidFill>
                  <a:schemeClr val="bg1"/>
                </a:solidFill>
              </a:rPr>
              <a:t>/resources/go-to-market-</a:t>
            </a:r>
            <a:r>
              <a:rPr lang="en-US" dirty="0" err="1">
                <a:solidFill>
                  <a:schemeClr val="bg1"/>
                </a:solidFill>
              </a:rPr>
              <a:t>gtm</a:t>
            </a:r>
            <a:r>
              <a:rPr lang="en-US" dirty="0">
                <a:solidFill>
                  <a:schemeClr val="bg1"/>
                </a:solidFill>
              </a:rPr>
              <a:t>-strategy</a:t>
            </a:r>
          </a:p>
          <a:p>
            <a:endParaRPr lang="en-US" dirty="0">
              <a:solidFill>
                <a:schemeClr val="bg1"/>
              </a:solidFill>
            </a:endParaRPr>
          </a:p>
          <a:p>
            <a:r>
              <a:rPr lang="en-US" dirty="0">
                <a:solidFill>
                  <a:schemeClr val="bg1"/>
                </a:solidFill>
              </a:rPr>
              <a:t> </a:t>
            </a:r>
          </a:p>
        </p:txBody>
      </p:sp>
    </p:spTree>
    <p:extLst>
      <p:ext uri="{BB962C8B-B14F-4D97-AF65-F5344CB8AC3E}">
        <p14:creationId xmlns:p14="http://schemas.microsoft.com/office/powerpoint/2010/main" val="4211056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278919" y="1287609"/>
            <a:ext cx="7286605" cy="634323"/>
          </a:xfrm>
        </p:spPr>
        <p:txBody>
          <a:bodyPr/>
          <a:lstStyle/>
          <a:p>
            <a:r>
              <a:rPr lang="en-US" dirty="0"/>
              <a:t>Go-TO-Market</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435096" y="1314752"/>
            <a:ext cx="603504" cy="603504"/>
          </a:xfrm>
        </p:spPr>
      </p:pic>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07/30/2022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graphicFrame>
        <p:nvGraphicFramePr>
          <p:cNvPr id="27" name="Table 27">
            <a:extLst>
              <a:ext uri="{FF2B5EF4-FFF2-40B4-BE49-F238E27FC236}">
                <a16:creationId xmlns:a16="http://schemas.microsoft.com/office/drawing/2014/main" id="{E42589D3-F18C-69BE-7BE8-DFF24E5AF613}"/>
              </a:ext>
            </a:extLst>
          </p:cNvPr>
          <p:cNvGraphicFramePr>
            <a:graphicFrameLocks noGrp="1"/>
          </p:cNvGraphicFramePr>
          <p:nvPr>
            <p:extLst>
              <p:ext uri="{D42A27DB-BD31-4B8C-83A1-F6EECF244321}">
                <p14:modId xmlns:p14="http://schemas.microsoft.com/office/powerpoint/2010/main" val="3036464813"/>
              </p:ext>
            </p:extLst>
          </p:nvPr>
        </p:nvGraphicFramePr>
        <p:xfrm>
          <a:off x="1712999" y="2383264"/>
          <a:ext cx="8418444" cy="3511753"/>
        </p:xfrm>
        <a:graphic>
          <a:graphicData uri="http://schemas.openxmlformats.org/drawingml/2006/table">
            <a:tbl>
              <a:tblPr firstRow="1" bandRow="1">
                <a:tableStyleId>{68D230F3-CF80-4859-8CE7-A43EE81993B5}</a:tableStyleId>
              </a:tblPr>
              <a:tblGrid>
                <a:gridCol w="2806148">
                  <a:extLst>
                    <a:ext uri="{9D8B030D-6E8A-4147-A177-3AD203B41FA5}">
                      <a16:colId xmlns:a16="http://schemas.microsoft.com/office/drawing/2014/main" val="2483009072"/>
                    </a:ext>
                  </a:extLst>
                </a:gridCol>
                <a:gridCol w="2806148">
                  <a:extLst>
                    <a:ext uri="{9D8B030D-6E8A-4147-A177-3AD203B41FA5}">
                      <a16:colId xmlns:a16="http://schemas.microsoft.com/office/drawing/2014/main" val="819590860"/>
                    </a:ext>
                  </a:extLst>
                </a:gridCol>
                <a:gridCol w="2806148">
                  <a:extLst>
                    <a:ext uri="{9D8B030D-6E8A-4147-A177-3AD203B41FA5}">
                      <a16:colId xmlns:a16="http://schemas.microsoft.com/office/drawing/2014/main" val="16790664"/>
                    </a:ext>
                  </a:extLst>
                </a:gridCol>
              </a:tblGrid>
              <a:tr h="485984">
                <a:tc>
                  <a:txBody>
                    <a:bodyPr/>
                    <a:lstStyle/>
                    <a:p>
                      <a:r>
                        <a:rPr lang="en-US" dirty="0">
                          <a:solidFill>
                            <a:schemeClr val="bg1"/>
                          </a:solidFill>
                        </a:rPr>
                        <a:t>Method</a:t>
                      </a:r>
                    </a:p>
                  </a:txBody>
                  <a:tcPr/>
                </a:tc>
                <a:tc>
                  <a:txBody>
                    <a:bodyPr/>
                    <a:lstStyle/>
                    <a:p>
                      <a:r>
                        <a:rPr lang="en-US" dirty="0">
                          <a:solidFill>
                            <a:schemeClr val="bg1"/>
                          </a:solidFill>
                        </a:rPr>
                        <a:t>Medium ( Messaging ) </a:t>
                      </a:r>
                    </a:p>
                  </a:txBody>
                  <a:tcPr/>
                </a:tc>
                <a:tc>
                  <a:txBody>
                    <a:bodyPr/>
                    <a:lstStyle/>
                    <a:p>
                      <a:r>
                        <a:rPr lang="en-US" dirty="0">
                          <a:solidFill>
                            <a:schemeClr val="bg1"/>
                          </a:solidFill>
                        </a:rPr>
                        <a:t>Enabler</a:t>
                      </a:r>
                    </a:p>
                  </a:txBody>
                  <a:tcPr/>
                </a:tc>
                <a:extLst>
                  <a:ext uri="{0D108BD9-81ED-4DB2-BD59-A6C34878D82A}">
                    <a16:rowId xmlns:a16="http://schemas.microsoft.com/office/drawing/2014/main" val="295440363"/>
                  </a:ext>
                </a:extLst>
              </a:tr>
              <a:tr h="1471289">
                <a:tc>
                  <a:txBody>
                    <a:bodyPr/>
                    <a:lstStyle/>
                    <a:p>
                      <a:r>
                        <a:rPr lang="en-US" dirty="0">
                          <a:solidFill>
                            <a:schemeClr val="bg1"/>
                          </a:solidFill>
                        </a:rPr>
                        <a:t>Direct</a:t>
                      </a:r>
                    </a:p>
                  </a:txBody>
                  <a:tcPr/>
                </a:tc>
                <a:tc>
                  <a:txBody>
                    <a:bodyPr/>
                    <a:lstStyle/>
                    <a:p>
                      <a:r>
                        <a:rPr lang="en-US" dirty="0">
                          <a:solidFill>
                            <a:schemeClr val="bg1"/>
                          </a:solidFill>
                        </a:rPr>
                        <a:t>Blog posts</a:t>
                      </a:r>
                    </a:p>
                    <a:p>
                      <a:r>
                        <a:rPr lang="en-US" dirty="0">
                          <a:solidFill>
                            <a:schemeClr val="bg1"/>
                          </a:solidFill>
                        </a:rPr>
                        <a:t>Roadshows</a:t>
                      </a:r>
                    </a:p>
                    <a:p>
                      <a:r>
                        <a:rPr lang="en-US" dirty="0">
                          <a:solidFill>
                            <a:schemeClr val="bg1"/>
                          </a:solidFill>
                        </a:rPr>
                        <a:t>Conferences</a:t>
                      </a:r>
                    </a:p>
                    <a:p>
                      <a:r>
                        <a:rPr lang="en-US" dirty="0">
                          <a:solidFill>
                            <a:schemeClr val="bg1"/>
                          </a:solidFill>
                        </a:rPr>
                        <a:t>Twitch event</a:t>
                      </a:r>
                    </a:p>
                    <a:p>
                      <a:r>
                        <a:rPr lang="en-US" dirty="0">
                          <a:solidFill>
                            <a:schemeClr val="bg1"/>
                          </a:solidFill>
                        </a:rPr>
                        <a:t>Direct engagement</a:t>
                      </a:r>
                    </a:p>
                  </a:txBody>
                  <a:tcPr/>
                </a:tc>
                <a:tc>
                  <a:txBody>
                    <a:bodyPr/>
                    <a:lstStyle/>
                    <a:p>
                      <a:r>
                        <a:rPr lang="en-US" dirty="0">
                          <a:solidFill>
                            <a:schemeClr val="bg1"/>
                          </a:solidFill>
                        </a:rPr>
                        <a:t>Business Developers</a:t>
                      </a:r>
                    </a:p>
                    <a:p>
                      <a:r>
                        <a:rPr lang="en-US" dirty="0">
                          <a:solidFill>
                            <a:schemeClr val="bg1"/>
                          </a:solidFill>
                        </a:rPr>
                        <a:t>TAM</a:t>
                      </a:r>
                    </a:p>
                    <a:p>
                      <a:r>
                        <a:rPr lang="en-US" dirty="0">
                          <a:solidFill>
                            <a:schemeClr val="bg1"/>
                          </a:solidFill>
                        </a:rPr>
                        <a:t>SAs </a:t>
                      </a:r>
                    </a:p>
                    <a:p>
                      <a:endParaRPr lang="en-US" dirty="0">
                        <a:solidFill>
                          <a:schemeClr val="bg1"/>
                        </a:solidFill>
                      </a:endParaRPr>
                    </a:p>
                  </a:txBody>
                  <a:tcPr/>
                </a:tc>
                <a:extLst>
                  <a:ext uri="{0D108BD9-81ED-4DB2-BD59-A6C34878D82A}">
                    <a16:rowId xmlns:a16="http://schemas.microsoft.com/office/drawing/2014/main" val="2978627088"/>
                  </a:ext>
                </a:extLst>
              </a:tr>
              <a:tr h="485984">
                <a:tc>
                  <a:txBody>
                    <a:bodyPr/>
                    <a:lstStyle/>
                    <a:p>
                      <a:r>
                        <a:rPr lang="en-US" dirty="0">
                          <a:solidFill>
                            <a:schemeClr val="bg1"/>
                          </a:solidFill>
                        </a:rPr>
                        <a:t>ISV</a:t>
                      </a:r>
                    </a:p>
                  </a:txBody>
                  <a:tcPr/>
                </a:tc>
                <a:tc>
                  <a:txBody>
                    <a:bodyPr/>
                    <a:lstStyle/>
                    <a:p>
                      <a:r>
                        <a:rPr lang="en-US" dirty="0">
                          <a:solidFill>
                            <a:schemeClr val="bg1"/>
                          </a:solidFill>
                        </a:rPr>
                        <a:t>Package Solutions</a:t>
                      </a:r>
                    </a:p>
                  </a:txBody>
                  <a:tcPr/>
                </a:tc>
                <a:tc>
                  <a:txBody>
                    <a:bodyPr/>
                    <a:lstStyle/>
                    <a:p>
                      <a:r>
                        <a:rPr lang="en-US" dirty="0">
                          <a:solidFill>
                            <a:schemeClr val="bg1"/>
                          </a:solidFill>
                        </a:rPr>
                        <a:t>FINRES</a:t>
                      </a:r>
                    </a:p>
                    <a:p>
                      <a:r>
                        <a:rPr lang="en-US" dirty="0">
                          <a:solidFill>
                            <a:schemeClr val="bg1"/>
                          </a:solidFill>
                        </a:rPr>
                        <a:t>SimTech</a:t>
                      </a:r>
                    </a:p>
                  </a:txBody>
                  <a:tcPr/>
                </a:tc>
                <a:extLst>
                  <a:ext uri="{0D108BD9-81ED-4DB2-BD59-A6C34878D82A}">
                    <a16:rowId xmlns:a16="http://schemas.microsoft.com/office/drawing/2014/main" val="2552408596"/>
                  </a:ext>
                </a:extLst>
              </a:tr>
              <a:tr h="485984">
                <a:tc>
                  <a:txBody>
                    <a:bodyPr/>
                    <a:lstStyle/>
                    <a:p>
                      <a:r>
                        <a:rPr lang="en-US" dirty="0">
                          <a:solidFill>
                            <a:schemeClr val="bg1"/>
                          </a:solidFill>
                        </a:rPr>
                        <a:t>Consulting Services</a:t>
                      </a:r>
                    </a:p>
                  </a:txBody>
                  <a:tcPr/>
                </a:tc>
                <a:tc>
                  <a:txBody>
                    <a:bodyPr/>
                    <a:lstStyle/>
                    <a:p>
                      <a:r>
                        <a:rPr lang="en-US" dirty="0">
                          <a:solidFill>
                            <a:schemeClr val="bg1"/>
                          </a:solidFill>
                        </a:rPr>
                        <a:t>Fintech Solutions</a:t>
                      </a:r>
                    </a:p>
                  </a:txBody>
                  <a:tcPr/>
                </a:tc>
                <a:tc>
                  <a:txBody>
                    <a:bodyPr/>
                    <a:lstStyle/>
                    <a:p>
                      <a:r>
                        <a:rPr lang="en-US" dirty="0" err="1">
                          <a:solidFill>
                            <a:schemeClr val="bg1"/>
                          </a:solidFill>
                        </a:rPr>
                        <a:t>Delloitte</a:t>
                      </a:r>
                      <a:endParaRPr lang="en-US" dirty="0">
                        <a:solidFill>
                          <a:schemeClr val="bg1"/>
                        </a:solidFill>
                      </a:endParaRPr>
                    </a:p>
                    <a:p>
                      <a:r>
                        <a:rPr lang="en-US" dirty="0">
                          <a:solidFill>
                            <a:schemeClr val="bg1"/>
                          </a:solidFill>
                        </a:rPr>
                        <a:t>PwC</a:t>
                      </a:r>
                    </a:p>
                    <a:p>
                      <a:r>
                        <a:rPr lang="en-US" dirty="0">
                          <a:solidFill>
                            <a:schemeClr val="bg1"/>
                          </a:solidFill>
                        </a:rPr>
                        <a:t>KPMG</a:t>
                      </a:r>
                    </a:p>
                  </a:txBody>
                  <a:tcPr/>
                </a:tc>
                <a:extLst>
                  <a:ext uri="{0D108BD9-81ED-4DB2-BD59-A6C34878D82A}">
                    <a16:rowId xmlns:a16="http://schemas.microsoft.com/office/drawing/2014/main" val="1000492503"/>
                  </a:ext>
                </a:extLst>
              </a:tr>
            </a:tbl>
          </a:graphicData>
        </a:graphic>
      </p:graphicFrame>
    </p:spTree>
    <p:extLst>
      <p:ext uri="{BB962C8B-B14F-4D97-AF65-F5344CB8AC3E}">
        <p14:creationId xmlns:p14="http://schemas.microsoft.com/office/powerpoint/2010/main" val="3237544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278919" y="1287609"/>
            <a:ext cx="7286605" cy="634323"/>
          </a:xfrm>
        </p:spPr>
        <p:txBody>
          <a:bodyPr/>
          <a:lstStyle/>
          <a:p>
            <a:r>
              <a:rPr lang="en-US" dirty="0"/>
              <a:t>Pricing</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07/30/2022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pic>
        <p:nvPicPr>
          <p:cNvPr id="7" name="Graphic 6" descr="Money with solid fill">
            <a:extLst>
              <a:ext uri="{FF2B5EF4-FFF2-40B4-BE49-F238E27FC236}">
                <a16:creationId xmlns:a16="http://schemas.microsoft.com/office/drawing/2014/main" id="{0AAF88DE-D8AC-1F81-4523-9ABE81B123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4200" y="1059944"/>
            <a:ext cx="914400" cy="914400"/>
          </a:xfrm>
          <a:prstGeom prst="rect">
            <a:avLst/>
          </a:prstGeom>
        </p:spPr>
      </p:pic>
      <p:sp>
        <p:nvSpPr>
          <p:cNvPr id="10" name="Text Placeholder 63">
            <a:extLst>
              <a:ext uri="{FF2B5EF4-FFF2-40B4-BE49-F238E27FC236}">
                <a16:creationId xmlns:a16="http://schemas.microsoft.com/office/drawing/2014/main" id="{0628FB8B-ECA3-167F-1D65-AE101BEDD946}"/>
              </a:ext>
            </a:extLst>
          </p:cNvPr>
          <p:cNvSpPr txBox="1">
            <a:spLocks/>
          </p:cNvSpPr>
          <p:nvPr/>
        </p:nvSpPr>
        <p:spPr>
          <a:xfrm>
            <a:off x="571460" y="2034980"/>
            <a:ext cx="4583635"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Cost Incurred by customer</a:t>
            </a:r>
          </a:p>
        </p:txBody>
      </p:sp>
      <p:sp>
        <p:nvSpPr>
          <p:cNvPr id="11" name="Text Placeholder 42">
            <a:extLst>
              <a:ext uri="{FF2B5EF4-FFF2-40B4-BE49-F238E27FC236}">
                <a16:creationId xmlns:a16="http://schemas.microsoft.com/office/drawing/2014/main" id="{8D090BA7-78F4-47A2-0FFB-002ED7F7DF2E}"/>
              </a:ext>
            </a:extLst>
          </p:cNvPr>
          <p:cNvSpPr txBox="1">
            <a:spLocks/>
          </p:cNvSpPr>
          <p:nvPr/>
        </p:nvSpPr>
        <p:spPr>
          <a:xfrm>
            <a:off x="571461" y="2284742"/>
            <a:ext cx="11620539" cy="1304599"/>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Mid size Bank spends $5M per year to build and maintain 10 TRADING items for 50 USERS</a:t>
            </a:r>
          </a:p>
          <a:p>
            <a:r>
              <a:rPr lang="en-US" sz="2000" dirty="0"/>
              <a:t>Cost per user per month per item : $833</a:t>
            </a:r>
          </a:p>
          <a:p>
            <a:endParaRPr lang="en-US" sz="2000" dirty="0"/>
          </a:p>
          <a:p>
            <a:r>
              <a:rPr lang="en-US" sz="2000" dirty="0"/>
              <a:t>Small to Big Banks : $600 to $1000 ( 5- 200 users)</a:t>
            </a:r>
          </a:p>
          <a:p>
            <a:endParaRPr lang="en-US" sz="2000" dirty="0"/>
          </a:p>
        </p:txBody>
      </p:sp>
      <p:sp>
        <p:nvSpPr>
          <p:cNvPr id="12" name="Text Placeholder 65">
            <a:extLst>
              <a:ext uri="{FF2B5EF4-FFF2-40B4-BE49-F238E27FC236}">
                <a16:creationId xmlns:a16="http://schemas.microsoft.com/office/drawing/2014/main" id="{099FCD7A-4054-9599-2421-3D2FB418B97D}"/>
              </a:ext>
            </a:extLst>
          </p:cNvPr>
          <p:cNvSpPr txBox="1">
            <a:spLocks/>
          </p:cNvSpPr>
          <p:nvPr/>
        </p:nvSpPr>
        <p:spPr>
          <a:xfrm>
            <a:off x="629887" y="4004064"/>
            <a:ext cx="4750495"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Willingness to pay by customer </a:t>
            </a:r>
          </a:p>
        </p:txBody>
      </p:sp>
      <p:sp>
        <p:nvSpPr>
          <p:cNvPr id="13" name="Text Placeholder 44">
            <a:extLst>
              <a:ext uri="{FF2B5EF4-FFF2-40B4-BE49-F238E27FC236}">
                <a16:creationId xmlns:a16="http://schemas.microsoft.com/office/drawing/2014/main" id="{E918CFDD-A6FA-0932-9379-271F0B7DED2C}"/>
              </a:ext>
            </a:extLst>
          </p:cNvPr>
          <p:cNvSpPr txBox="1">
            <a:spLocks/>
          </p:cNvSpPr>
          <p:nvPr/>
        </p:nvSpPr>
        <p:spPr>
          <a:xfrm>
            <a:off x="629888" y="4369189"/>
            <a:ext cx="11356294" cy="704898"/>
          </a:xfrm>
          <a:prstGeom prst="rect">
            <a:avLst/>
          </a:prstGeom>
        </p:spPr>
        <p:txBody>
          <a:bodyPr vert="horz" lIns="91440" tIns="45720" rIns="91440" bIns="45720" rtlCol="0">
            <a:noAutofit/>
          </a:bodyPr>
          <a:lstStyle>
            <a:defPPr>
              <a:defRPr lang="en-US"/>
            </a:defPPr>
            <a:lvl1pPr indent="0">
              <a:lnSpc>
                <a:spcPct val="114000"/>
              </a:lnSpc>
              <a:spcBef>
                <a:spcPts val="0"/>
              </a:spcBef>
              <a:buFont typeface="Arial" panose="020B0604020202020204" pitchFamily="34" charset="0"/>
              <a:buNone/>
              <a:defRPr sz="1400" cap="none" spc="0" baseline="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WTP per user per month per trading item : $500</a:t>
            </a:r>
          </a:p>
          <a:p>
            <a:r>
              <a:rPr lang="en-US" sz="2000" dirty="0"/>
              <a:t>Annual Revenue for 10 trading item for 50 Users is $3M </a:t>
            </a:r>
          </a:p>
        </p:txBody>
      </p:sp>
    </p:spTree>
    <p:extLst>
      <p:ext uri="{BB962C8B-B14F-4D97-AF65-F5344CB8AC3E}">
        <p14:creationId xmlns:p14="http://schemas.microsoft.com/office/powerpoint/2010/main" val="1219633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noProof="0" dirty="0"/>
              <a:t>Business Model</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ZA" dirty="0"/>
              <a:t>REVENUE model ( Monetization )​</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6" y="2637865"/>
            <a:ext cx="4771030" cy="2159421"/>
          </a:xfrm>
        </p:spPr>
        <p:txBody>
          <a:bodyPr>
            <a:normAutofit/>
          </a:bodyPr>
          <a:lstStyle/>
          <a:p>
            <a:r>
              <a:rPr lang="en-US" dirty="0"/>
              <a:t>Monthly SaaS Subscription per user per trading item : $500</a:t>
            </a:r>
          </a:p>
          <a:p>
            <a:endParaRPr lang="en-US" dirty="0"/>
          </a:p>
          <a:p>
            <a:endParaRPr lang="en-US" dirty="0"/>
          </a:p>
          <a:p>
            <a:r>
              <a:rPr lang="en-US" dirty="0"/>
              <a:t>Customization :</a:t>
            </a:r>
          </a:p>
          <a:p>
            <a:r>
              <a:rPr lang="en-US" dirty="0"/>
              <a:t>Customization build out : $200K</a:t>
            </a:r>
          </a:p>
          <a:p>
            <a:r>
              <a:rPr lang="en-US" dirty="0"/>
              <a:t>Monthly SaaS Subscription per user per trading item :$ 800</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07/30/2022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Traction</a:t>
            </a:r>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452699" y="1592681"/>
            <a:ext cx="7306060" cy="393427"/>
          </a:xfrm>
        </p:spPr>
        <p:txBody>
          <a:bodyPr/>
          <a:lstStyle/>
          <a:p>
            <a:r>
              <a:rPr lang="en-ZA" dirty="0"/>
              <a:t>Forecasting for success​</a:t>
            </a:r>
            <a:endParaRPr lang="en-US" dirty="0"/>
          </a:p>
        </p:txBody>
      </p:sp>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838200" y="2230229"/>
            <a:ext cx="3536981" cy="448769"/>
          </a:xfrm>
        </p:spPr>
        <p:txBody>
          <a:bodyPr>
            <a:normAutofit fontScale="92500"/>
          </a:bodyPr>
          <a:lstStyle/>
          <a:p>
            <a:r>
              <a:rPr lang="en-US" dirty="0"/>
              <a:t>Key Performance Metrics</a:t>
            </a:r>
          </a:p>
        </p:txBody>
      </p:sp>
      <p:graphicFrame>
        <p:nvGraphicFramePr>
          <p:cNvPr id="47" name="Content Placeholder 46">
            <a:extLst>
              <a:ext uri="{FF2B5EF4-FFF2-40B4-BE49-F238E27FC236}">
                <a16:creationId xmlns:a16="http://schemas.microsoft.com/office/drawing/2014/main" id="{ACADC37D-9FC5-4A0A-AC25-4FE75C3312E6}"/>
              </a:ext>
            </a:extLst>
          </p:cNvPr>
          <p:cNvGraphicFramePr>
            <a:graphicFrameLocks noGrp="1"/>
          </p:cNvGraphicFramePr>
          <p:nvPr>
            <p:ph sz="quarter" idx="38"/>
            <p:extLst>
              <p:ext uri="{D42A27DB-BD31-4B8C-83A1-F6EECF244321}">
                <p14:modId xmlns:p14="http://schemas.microsoft.com/office/powerpoint/2010/main" val="1124004520"/>
              </p:ext>
            </p:extLst>
          </p:nvPr>
        </p:nvGraphicFramePr>
        <p:xfrm>
          <a:off x="919163" y="2782888"/>
          <a:ext cx="10186159" cy="2239554"/>
        </p:xfrm>
        <a:graphic>
          <a:graphicData uri="http://schemas.openxmlformats.org/drawingml/2006/table">
            <a:tbl>
              <a:tblPr firstRow="1" bandRow="1">
                <a:tableStyleId>{D27102A9-8310-4765-A935-A1911B00CA55}</a:tableStyleId>
              </a:tblPr>
              <a:tblGrid>
                <a:gridCol w="1654186">
                  <a:extLst>
                    <a:ext uri="{9D8B030D-6E8A-4147-A177-3AD203B41FA5}">
                      <a16:colId xmlns:a16="http://schemas.microsoft.com/office/drawing/2014/main" val="1517755082"/>
                    </a:ext>
                  </a:extLst>
                </a:gridCol>
                <a:gridCol w="2113347">
                  <a:extLst>
                    <a:ext uri="{9D8B030D-6E8A-4147-A177-3AD203B41FA5}">
                      <a16:colId xmlns:a16="http://schemas.microsoft.com/office/drawing/2014/main" val="2446386500"/>
                    </a:ext>
                  </a:extLst>
                </a:gridCol>
                <a:gridCol w="2204434">
                  <a:extLst>
                    <a:ext uri="{9D8B030D-6E8A-4147-A177-3AD203B41FA5}">
                      <a16:colId xmlns:a16="http://schemas.microsoft.com/office/drawing/2014/main" val="3308918160"/>
                    </a:ext>
                  </a:extLst>
                </a:gridCol>
                <a:gridCol w="1933575">
                  <a:extLst>
                    <a:ext uri="{9D8B030D-6E8A-4147-A177-3AD203B41FA5}">
                      <a16:colId xmlns:a16="http://schemas.microsoft.com/office/drawing/2014/main" val="1854486728"/>
                    </a:ext>
                  </a:extLst>
                </a:gridCol>
                <a:gridCol w="2280617">
                  <a:extLst>
                    <a:ext uri="{9D8B030D-6E8A-4147-A177-3AD203B41FA5}">
                      <a16:colId xmlns:a16="http://schemas.microsoft.com/office/drawing/2014/main" val="1808496511"/>
                    </a:ext>
                  </a:extLst>
                </a:gridCol>
              </a:tblGrid>
              <a:tr h="602110">
                <a:tc>
                  <a:txBody>
                    <a:bodyPr/>
                    <a:lstStyle/>
                    <a:p>
                      <a:pPr algn="ctr"/>
                      <a:r>
                        <a:rPr lang="en-US" sz="1100" cap="all" spc="400" baseline="0" dirty="0">
                          <a:solidFill>
                            <a:schemeClr val="accent1">
                              <a:lumMod val="40000"/>
                              <a:lumOff val="60000"/>
                            </a:schemeClr>
                          </a:solidFill>
                          <a:latin typeface="+mj-lt"/>
                        </a:rPr>
                        <a:t>YEAR</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clients</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Subscriptions </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Gross avenue</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36981">
                <a:tc>
                  <a:txBody>
                    <a:bodyPr/>
                    <a:lstStyle/>
                    <a:p>
                      <a:pPr algn="ctr" rtl="0" fontAlgn="base"/>
                      <a:r>
                        <a:rPr lang="en-US" sz="1100" b="0" i="0" spc="100" baseline="0" dirty="0">
                          <a:solidFill>
                            <a:schemeClr val="accent1">
                              <a:lumMod val="40000"/>
                              <a:lumOff val="60000"/>
                            </a:schemeClr>
                          </a:solidFill>
                          <a:effectLst/>
                          <a:latin typeface="+mj-lt"/>
                        </a:rPr>
                        <a:t>1</a:t>
                      </a: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150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9M</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2M</a:t>
                      </a:r>
                    </a:p>
                  </a:txBody>
                  <a:tcPr anchor="ctr">
                    <a:solidFill>
                      <a:schemeClr val="accent6">
                        <a:alpha val="20000"/>
                      </a:schemeClr>
                    </a:solidFill>
                  </a:tcPr>
                </a:tc>
                <a:extLst>
                  <a:ext uri="{0D108BD9-81ED-4DB2-BD59-A6C34878D82A}">
                    <a16:rowId xmlns:a16="http://schemas.microsoft.com/office/drawing/2014/main" val="2801628125"/>
                  </a:ext>
                </a:extLst>
              </a:tr>
              <a:tr h="536981">
                <a:tc>
                  <a:txBody>
                    <a:bodyPr/>
                    <a:lstStyle/>
                    <a:p>
                      <a:pPr algn="ctr" rtl="0" fontAlgn="base"/>
                      <a:r>
                        <a:rPr lang="en-US" sz="1100" b="0" spc="100" baseline="0" dirty="0">
                          <a:solidFill>
                            <a:schemeClr val="accent1">
                              <a:lumMod val="40000"/>
                              <a:lumOff val="60000"/>
                            </a:schemeClr>
                          </a:solidFill>
                          <a:effectLst/>
                          <a:latin typeface="+mj-lt"/>
                        </a:rPr>
                        <a:t>2</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a:solidFill>
                            <a:schemeClr val="bg1"/>
                          </a:solidFill>
                          <a:effectLst/>
                          <a:latin typeface="Avenir Next LT Pro" panose="020B0504020202020204" pitchFamily="34" charset="0"/>
                        </a:rPr>
                        <a:t>10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500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10.8M</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8.2M</a:t>
                      </a:r>
                    </a:p>
                  </a:txBody>
                  <a:tcPr anchor="ctr"/>
                </a:tc>
                <a:extLst>
                  <a:ext uri="{0D108BD9-81ED-4DB2-BD59-A6C34878D82A}">
                    <a16:rowId xmlns:a16="http://schemas.microsoft.com/office/drawing/2014/main" val="3635382780"/>
                  </a:ext>
                </a:extLst>
              </a:tr>
              <a:tr h="563482">
                <a:tc>
                  <a:txBody>
                    <a:bodyPr/>
                    <a:lstStyle/>
                    <a:p>
                      <a:pPr algn="ctr" rtl="0" fontAlgn="base"/>
                      <a:r>
                        <a:rPr lang="en-US" sz="1100" b="0" spc="100" baseline="0" dirty="0">
                          <a:solidFill>
                            <a:schemeClr val="accent1">
                              <a:lumMod val="40000"/>
                              <a:lumOff val="60000"/>
                            </a:schemeClr>
                          </a:solidFill>
                          <a:effectLst/>
                          <a:latin typeface="+mj-lt"/>
                        </a:rPr>
                        <a:t>3</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20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13M</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10.5M</a:t>
                      </a:r>
                    </a:p>
                  </a:txBody>
                  <a:tcPr anchor="ctr">
                    <a:solidFill>
                      <a:schemeClr val="accent6">
                        <a:alpha val="20000"/>
                      </a:schemeClr>
                    </a:solidFill>
                  </a:tcPr>
                </a:tc>
                <a:extLst>
                  <a:ext uri="{0D108BD9-81ED-4DB2-BD59-A6C34878D82A}">
                    <a16:rowId xmlns:a16="http://schemas.microsoft.com/office/drawing/2014/main" val="2282084003"/>
                  </a:ext>
                </a:extLst>
              </a:tr>
            </a:tbl>
          </a:graphicData>
        </a:graphic>
      </p:graphicFrame>
      <p:sp>
        <p:nvSpPr>
          <p:cNvPr id="81" name="Date Placeholder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a:lstStyle/>
          <a:p>
            <a:r>
              <a:rPr lang="en-US" dirty="0"/>
              <a:t>8/06/20XX</a:t>
            </a:r>
          </a:p>
        </p:txBody>
      </p:sp>
      <p:sp>
        <p:nvSpPr>
          <p:cNvPr id="82" name="Footer Placeholder 81">
            <a:extLst>
              <a:ext uri="{FF2B5EF4-FFF2-40B4-BE49-F238E27FC236}">
                <a16:creationId xmlns:a16="http://schemas.microsoft.com/office/drawing/2014/main" id="{7005FDD0-453E-4C96-B4CD-233F59CBAB4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Tree>
    <p:extLst>
      <p:ext uri="{BB962C8B-B14F-4D97-AF65-F5344CB8AC3E}">
        <p14:creationId xmlns:p14="http://schemas.microsoft.com/office/powerpoint/2010/main" val="143330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63">
            <a:extLst>
              <a:ext uri="{FF2B5EF4-FFF2-40B4-BE49-F238E27FC236}">
                <a16:creationId xmlns:a16="http://schemas.microsoft.com/office/drawing/2014/main" id="{1C861F44-0D0E-FF16-6EB9-5D8CF6C6146B}"/>
              </a:ext>
            </a:extLst>
          </p:cNvPr>
          <p:cNvSpPr txBox="1">
            <a:spLocks/>
          </p:cNvSpPr>
          <p:nvPr/>
        </p:nvSpPr>
        <p:spPr>
          <a:xfrm>
            <a:off x="359426" y="776008"/>
            <a:ext cx="367917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Objective</a:t>
            </a:r>
          </a:p>
        </p:txBody>
      </p:sp>
      <p:sp>
        <p:nvSpPr>
          <p:cNvPr id="29" name="Text Placeholder 42">
            <a:extLst>
              <a:ext uri="{FF2B5EF4-FFF2-40B4-BE49-F238E27FC236}">
                <a16:creationId xmlns:a16="http://schemas.microsoft.com/office/drawing/2014/main" id="{787ED863-FB9C-22EA-6554-2A706C994C0D}"/>
              </a:ext>
            </a:extLst>
          </p:cNvPr>
          <p:cNvSpPr txBox="1">
            <a:spLocks/>
          </p:cNvSpPr>
          <p:nvPr/>
        </p:nvSpPr>
        <p:spPr>
          <a:xfrm>
            <a:off x="359426" y="1025770"/>
            <a:ext cx="11620539" cy="1304599"/>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purpose of this presentation is to propose the Customer Insight product "Phoenix" (internal name) for Fintech companies. The primary goals of this meeting are to secure Management Approval, secure project funding, obtain assurance on resource allocation, ensure alignment on the product roadmap, and establish project milestones for building the product. This presentation will focus on the "Why" and "What" aspects of the project, while the "How" part is not within the scope of this presentation.</a:t>
            </a:r>
          </a:p>
        </p:txBody>
      </p:sp>
      <p:sp>
        <p:nvSpPr>
          <p:cNvPr id="36" name="Footer Placeholder 3">
            <a:extLst>
              <a:ext uri="{FF2B5EF4-FFF2-40B4-BE49-F238E27FC236}">
                <a16:creationId xmlns:a16="http://schemas.microsoft.com/office/drawing/2014/main" id="{567FEAE1-CB5F-E9A7-823D-FE381BE180C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1" name="Slide Number Placeholder 4">
            <a:extLst>
              <a:ext uri="{FF2B5EF4-FFF2-40B4-BE49-F238E27FC236}">
                <a16:creationId xmlns:a16="http://schemas.microsoft.com/office/drawing/2014/main" id="{AA8F77FF-B034-7EEF-5EE1-FC6A412FFF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
        <p:nvSpPr>
          <p:cNvPr id="46" name="Text Placeholder 65">
            <a:extLst>
              <a:ext uri="{FF2B5EF4-FFF2-40B4-BE49-F238E27FC236}">
                <a16:creationId xmlns:a16="http://schemas.microsoft.com/office/drawing/2014/main" id="{B56957E7-689B-3B77-567C-2D1DD18DEAD6}"/>
              </a:ext>
            </a:extLst>
          </p:cNvPr>
          <p:cNvSpPr txBox="1">
            <a:spLocks/>
          </p:cNvSpPr>
          <p:nvPr/>
        </p:nvSpPr>
        <p:spPr>
          <a:xfrm>
            <a:off x="359426" y="3032555"/>
            <a:ext cx="2289972"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Background</a:t>
            </a:r>
          </a:p>
        </p:txBody>
      </p:sp>
      <p:sp>
        <p:nvSpPr>
          <p:cNvPr id="47" name="Text Placeholder 44">
            <a:extLst>
              <a:ext uri="{FF2B5EF4-FFF2-40B4-BE49-F238E27FC236}">
                <a16:creationId xmlns:a16="http://schemas.microsoft.com/office/drawing/2014/main" id="{65947D8F-E919-9F34-8281-E3B0AA4F84C9}"/>
              </a:ext>
            </a:extLst>
          </p:cNvPr>
          <p:cNvSpPr txBox="1">
            <a:spLocks/>
          </p:cNvSpPr>
          <p:nvPr/>
        </p:nvSpPr>
        <p:spPr>
          <a:xfrm>
            <a:off x="359426" y="3409370"/>
            <a:ext cx="11356294" cy="1118262"/>
          </a:xfrm>
          <a:prstGeom prst="rect">
            <a:avLst/>
          </a:prstGeom>
        </p:spPr>
        <p:txBody>
          <a:bodyPr vert="horz" lIns="91440" tIns="45720" rIns="91440" bIns="45720" rtlCol="0">
            <a:noAutofit/>
          </a:bodyPr>
          <a:lstStyle>
            <a:defPPr>
              <a:defRPr lang="en-US"/>
            </a:defPPr>
            <a:lvl1pPr indent="0">
              <a:lnSpc>
                <a:spcPct val="114000"/>
              </a:lnSpc>
              <a:spcBef>
                <a:spcPts val="0"/>
              </a:spcBef>
              <a:buFont typeface="Arial" panose="020B0604020202020204" pitchFamily="34" charset="0"/>
              <a:buNone/>
              <a:defRPr sz="1400" cap="none" spc="0" baseline="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According to Gartner, Financial Institutions currently achieve a conversion rate of only 30% for customers in the awareness stage. </a:t>
            </a:r>
          </a:p>
          <a:p>
            <a:r>
              <a:rPr lang="en-US" sz="2000" dirty="0"/>
              <a:t>Dave Beckman , MD Securities Americas “ It is imperative that customer retention is improved to help so that we can see steady growth in our product”   </a:t>
            </a:r>
          </a:p>
        </p:txBody>
      </p:sp>
      <p:graphicFrame>
        <p:nvGraphicFramePr>
          <p:cNvPr id="48" name="Diagram 47">
            <a:extLst>
              <a:ext uri="{FF2B5EF4-FFF2-40B4-BE49-F238E27FC236}">
                <a16:creationId xmlns:a16="http://schemas.microsoft.com/office/drawing/2014/main" id="{4408B280-445D-2CA9-D9CA-BEC4451E3541}"/>
              </a:ext>
            </a:extLst>
          </p:cNvPr>
          <p:cNvGraphicFramePr/>
          <p:nvPr>
            <p:extLst>
              <p:ext uri="{D42A27DB-BD31-4B8C-83A1-F6EECF244321}">
                <p14:modId xmlns:p14="http://schemas.microsoft.com/office/powerpoint/2010/main" val="1106733180"/>
              </p:ext>
            </p:extLst>
          </p:nvPr>
        </p:nvGraphicFramePr>
        <p:xfrm>
          <a:off x="1732721" y="272513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89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a:lstStyle/>
          <a:p>
            <a:r>
              <a:rPr lang="en-US" dirty="0"/>
              <a:t>Financials</a:t>
            </a:r>
          </a:p>
        </p:txBody>
      </p:sp>
      <p:graphicFrame>
        <p:nvGraphicFramePr>
          <p:cNvPr id="42" name="Content Placehold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145593448"/>
              </p:ext>
            </p:extLst>
          </p:nvPr>
        </p:nvGraphicFramePr>
        <p:xfrm>
          <a:off x="793750" y="1238250"/>
          <a:ext cx="4906253" cy="4585861"/>
        </p:xfrm>
        <a:graphic>
          <a:graphicData uri="http://schemas.openxmlformats.org/drawingml/2006/table">
            <a:tbl>
              <a:tblPr firstRow="1" bandRow="1">
                <a:tableStyleId>{BDBED569-4797-4DF1-A0F4-6AAB3CD982D8}</a:tableStyleId>
              </a:tblPr>
              <a:tblGrid>
                <a:gridCol w="1789463">
                  <a:extLst>
                    <a:ext uri="{9D8B030D-6E8A-4147-A177-3AD203B41FA5}">
                      <a16:colId xmlns:a16="http://schemas.microsoft.com/office/drawing/2014/main" val="1517755082"/>
                    </a:ext>
                  </a:extLst>
                </a:gridCol>
                <a:gridCol w="1013670">
                  <a:extLst>
                    <a:ext uri="{9D8B030D-6E8A-4147-A177-3AD203B41FA5}">
                      <a16:colId xmlns:a16="http://schemas.microsoft.com/office/drawing/2014/main" val="2446386500"/>
                    </a:ext>
                  </a:extLst>
                </a:gridCol>
                <a:gridCol w="1016000">
                  <a:extLst>
                    <a:ext uri="{9D8B030D-6E8A-4147-A177-3AD203B41FA5}">
                      <a16:colId xmlns:a16="http://schemas.microsoft.com/office/drawing/2014/main" val="3308918160"/>
                    </a:ext>
                  </a:extLst>
                </a:gridCol>
                <a:gridCol w="1087120">
                  <a:extLst>
                    <a:ext uri="{9D8B030D-6E8A-4147-A177-3AD203B41FA5}">
                      <a16:colId xmlns:a16="http://schemas.microsoft.com/office/drawing/2014/main" val="1854486728"/>
                    </a:ext>
                  </a:extLst>
                </a:gridCol>
              </a:tblGrid>
              <a:tr h="401050">
                <a:tc>
                  <a:txBody>
                    <a:bodyPr/>
                    <a:lstStyle/>
                    <a:p>
                      <a:pPr algn="r" fontAlgn="ctr"/>
                      <a:r>
                        <a:rPr lang="en-US" sz="1800" b="0" i="0" u="none" strike="noStrike">
                          <a:solidFill>
                            <a:schemeClr val="bg1"/>
                          </a:solidFill>
                          <a:effectLst/>
                          <a:latin typeface="Arial" panose="020B0604020202020204" pitchFamily="34" charset="0"/>
                        </a:rPr>
                        <a:t> </a:t>
                      </a:r>
                    </a:p>
                  </a:txBody>
                  <a:tcPr marL="9525" marR="9525" marT="9525" marB="0" anchor="ctr"/>
                </a:tc>
                <a:tc>
                  <a:txBody>
                    <a:bodyPr/>
                    <a:lstStyle/>
                    <a:p>
                      <a:pPr algn="r" rtl="0" fontAlgn="ctr"/>
                      <a:r>
                        <a:rPr lang="en-US" sz="1200" b="1" i="0" u="none" strike="noStrike">
                          <a:solidFill>
                            <a:schemeClr val="bg1"/>
                          </a:solidFill>
                          <a:effectLst/>
                          <a:latin typeface="Bierstadt" panose="020B0004020202020204" pitchFamily="34" charset="0"/>
                        </a:rPr>
                        <a:t>Year 1</a:t>
                      </a:r>
                    </a:p>
                  </a:txBody>
                  <a:tcPr marL="9525" marR="9525" marT="9525" marB="0" anchor="ctr"/>
                </a:tc>
                <a:tc>
                  <a:txBody>
                    <a:bodyPr/>
                    <a:lstStyle/>
                    <a:p>
                      <a:pPr algn="r" rtl="0" fontAlgn="ctr"/>
                      <a:r>
                        <a:rPr lang="en-US" sz="1200" b="1" i="0" u="none" strike="noStrike">
                          <a:solidFill>
                            <a:schemeClr val="bg1"/>
                          </a:solidFill>
                          <a:effectLst/>
                          <a:latin typeface="Bierstadt" panose="020B0004020202020204" pitchFamily="34" charset="0"/>
                        </a:rPr>
                        <a:t>Year 2</a:t>
                      </a:r>
                    </a:p>
                  </a:txBody>
                  <a:tcPr marL="9525" marR="9525" marT="9525" marB="0" anchor="ctr"/>
                </a:tc>
                <a:tc>
                  <a:txBody>
                    <a:bodyPr/>
                    <a:lstStyle/>
                    <a:p>
                      <a:pPr algn="r" rtl="0" fontAlgn="ctr"/>
                      <a:r>
                        <a:rPr lang="en-US" sz="1200" b="1" i="0" u="none" strike="noStrike">
                          <a:solidFill>
                            <a:schemeClr val="bg1"/>
                          </a:solidFill>
                          <a:effectLst/>
                          <a:latin typeface="Bierstadt" panose="020B0004020202020204" pitchFamily="34" charset="0"/>
                        </a:rPr>
                        <a:t>year 3</a:t>
                      </a:r>
                    </a:p>
                  </a:txBody>
                  <a:tcPr marL="9525" marR="9525" marT="9525" marB="0" anchor="ctr"/>
                </a:tc>
                <a:extLst>
                  <a:ext uri="{0D108BD9-81ED-4DB2-BD59-A6C34878D82A}">
                    <a16:rowId xmlns:a16="http://schemas.microsoft.com/office/drawing/2014/main" val="3100351803"/>
                  </a:ext>
                </a:extLst>
              </a:tr>
              <a:tr h="345510">
                <a:tc>
                  <a:txBody>
                    <a:bodyPr/>
                    <a:lstStyle/>
                    <a:p>
                      <a:pPr algn="l" rtl="0" fontAlgn="b"/>
                      <a:r>
                        <a:rPr lang="en-US" sz="1200" b="1" i="0" u="none" strike="noStrike">
                          <a:solidFill>
                            <a:schemeClr val="bg1"/>
                          </a:solidFill>
                          <a:effectLst/>
                          <a:latin typeface="Posterama Bold"/>
                        </a:rPr>
                        <a:t>Expenses</a:t>
                      </a:r>
                    </a:p>
                  </a:txBody>
                  <a:tcPr marL="9525" marR="9525" marT="9525" marB="0" anchor="b"/>
                </a:tc>
                <a:tc>
                  <a:txBody>
                    <a:bodyPr/>
                    <a:lstStyle/>
                    <a:p>
                      <a:pPr algn="r" fontAlgn="b"/>
                      <a:r>
                        <a:rPr lang="en-US" sz="1800" b="0" i="0" u="none" strike="noStrike">
                          <a:solidFill>
                            <a:schemeClr val="bg1"/>
                          </a:solidFill>
                          <a:effectLst/>
                          <a:latin typeface="Arial" panose="020B0604020202020204" pitchFamily="34" charset="0"/>
                        </a:rPr>
                        <a:t> </a:t>
                      </a:r>
                    </a:p>
                  </a:txBody>
                  <a:tcPr marL="9525" marR="9525" marT="9525" marB="0" anchor="b"/>
                </a:tc>
                <a:tc>
                  <a:txBody>
                    <a:bodyPr/>
                    <a:lstStyle/>
                    <a:p>
                      <a:pPr algn="r" fontAlgn="b"/>
                      <a:r>
                        <a:rPr lang="en-US" sz="1800" b="0" i="0" u="none" strike="noStrike">
                          <a:solidFill>
                            <a:schemeClr val="bg1"/>
                          </a:solidFill>
                          <a:effectLst/>
                          <a:latin typeface="Arial" panose="020B0604020202020204" pitchFamily="34" charset="0"/>
                        </a:rPr>
                        <a:t> </a:t>
                      </a:r>
                    </a:p>
                  </a:txBody>
                  <a:tcPr marL="9525" marR="9525" marT="9525" marB="0" anchor="b"/>
                </a:tc>
                <a:tc>
                  <a:txBody>
                    <a:bodyPr/>
                    <a:lstStyle/>
                    <a:p>
                      <a:pPr algn="r" fontAlgn="b"/>
                      <a:r>
                        <a:rPr lang="en-US" sz="1800" b="0" i="0" u="none" strike="noStrike">
                          <a:solidFill>
                            <a:schemeClr val="bg1"/>
                          </a:solidFill>
                          <a:effectLst/>
                          <a:latin typeface="Arial" panose="020B0604020202020204" pitchFamily="34" charset="0"/>
                        </a:rPr>
                        <a:t> </a:t>
                      </a:r>
                    </a:p>
                  </a:txBody>
                  <a:tcPr marL="9525" marR="9525" marT="9525" marB="0" anchor="b"/>
                </a:tc>
                <a:extLst>
                  <a:ext uri="{0D108BD9-81ED-4DB2-BD59-A6C34878D82A}">
                    <a16:rowId xmlns:a16="http://schemas.microsoft.com/office/drawing/2014/main" val="2801628125"/>
                  </a:ext>
                </a:extLst>
              </a:tr>
              <a:tr h="347469">
                <a:tc>
                  <a:txBody>
                    <a:bodyPr/>
                    <a:lstStyle/>
                    <a:p>
                      <a:pPr algn="l" rtl="0" fontAlgn="b"/>
                      <a:r>
                        <a:rPr lang="en-US" sz="1200" b="0" i="0" u="none" strike="noStrike">
                          <a:solidFill>
                            <a:schemeClr val="bg1"/>
                          </a:solidFill>
                          <a:effectLst/>
                          <a:latin typeface="Bierstadt" panose="020B0004020202020204" pitchFamily="34" charset="0"/>
                        </a:rPr>
                        <a:t>Resources </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600,000.00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720,000.00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864,000.00</a:t>
                      </a:r>
                    </a:p>
                  </a:txBody>
                  <a:tcPr marL="9525" marR="9525" marT="9525" marB="0" anchor="b"/>
                </a:tc>
                <a:extLst>
                  <a:ext uri="{0D108BD9-81ED-4DB2-BD59-A6C34878D82A}">
                    <a16:rowId xmlns:a16="http://schemas.microsoft.com/office/drawing/2014/main" val="3635382780"/>
                  </a:ext>
                </a:extLst>
              </a:tr>
              <a:tr h="347468">
                <a:tc>
                  <a:txBody>
                    <a:bodyPr/>
                    <a:lstStyle/>
                    <a:p>
                      <a:pPr algn="l" rtl="0" fontAlgn="b"/>
                      <a:r>
                        <a:rPr lang="en-US" sz="1200" b="0" i="0" u="none" strike="noStrike">
                          <a:solidFill>
                            <a:schemeClr val="bg1"/>
                          </a:solidFill>
                          <a:effectLst/>
                          <a:latin typeface="Bierstadt" panose="020B0004020202020204" pitchFamily="34" charset="0"/>
                        </a:rPr>
                        <a:t>GO TO Market</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2,000,000.00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675,000.00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900,000.00</a:t>
                      </a:r>
                    </a:p>
                  </a:txBody>
                  <a:tcPr marL="9525" marR="9525" marT="9525" marB="0" anchor="b"/>
                </a:tc>
                <a:extLst>
                  <a:ext uri="{0D108BD9-81ED-4DB2-BD59-A6C34878D82A}">
                    <a16:rowId xmlns:a16="http://schemas.microsoft.com/office/drawing/2014/main" val="2282084003"/>
                  </a:ext>
                </a:extLst>
              </a:tr>
              <a:tr h="347469">
                <a:tc>
                  <a:txBody>
                    <a:bodyPr/>
                    <a:lstStyle/>
                    <a:p>
                      <a:pPr algn="l" rtl="0" fontAlgn="b"/>
                      <a:r>
                        <a:rPr lang="en-US" sz="1200" b="0" i="0" u="none" strike="noStrike">
                          <a:solidFill>
                            <a:schemeClr val="bg1"/>
                          </a:solidFill>
                          <a:effectLst/>
                          <a:latin typeface="Bierstadt" panose="020B0004020202020204" pitchFamily="34" charset="0"/>
                        </a:rPr>
                        <a:t>Premium Support</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4,000,000.00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700,000.00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100,000.00</a:t>
                      </a:r>
                    </a:p>
                  </a:txBody>
                  <a:tcPr marL="9525" marR="9525" marT="9525" marB="0" anchor="b"/>
                </a:tc>
                <a:extLst>
                  <a:ext uri="{0D108BD9-81ED-4DB2-BD59-A6C34878D82A}">
                    <a16:rowId xmlns:a16="http://schemas.microsoft.com/office/drawing/2014/main" val="1849756459"/>
                  </a:ext>
                </a:extLst>
              </a:tr>
              <a:tr h="367088">
                <a:tc>
                  <a:txBody>
                    <a:bodyPr/>
                    <a:lstStyle/>
                    <a:p>
                      <a:pPr algn="l" rtl="0" fontAlgn="b"/>
                      <a:r>
                        <a:rPr lang="en-US" sz="1200" b="0" i="0" u="none" strike="noStrike">
                          <a:solidFill>
                            <a:schemeClr val="bg1"/>
                          </a:solidFill>
                          <a:effectLst/>
                          <a:latin typeface="Bierstadt" panose="020B0004020202020204" pitchFamily="34" charset="0"/>
                        </a:rPr>
                        <a:t>Infrastructure</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400,000.00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480,000.00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576,000.00</a:t>
                      </a:r>
                    </a:p>
                  </a:txBody>
                  <a:tcPr marL="9525" marR="9525" marT="9525" marB="0" anchor="b"/>
                </a:tc>
                <a:extLst>
                  <a:ext uri="{0D108BD9-81ED-4DB2-BD59-A6C34878D82A}">
                    <a16:rowId xmlns:a16="http://schemas.microsoft.com/office/drawing/2014/main" val="4151575269"/>
                  </a:ext>
                </a:extLst>
              </a:tr>
              <a:tr h="346379">
                <a:tc>
                  <a:txBody>
                    <a:bodyPr/>
                    <a:lstStyle/>
                    <a:p>
                      <a:pPr algn="l" rtl="0" fontAlgn="b"/>
                      <a:r>
                        <a:rPr lang="en-US" sz="1200" b="0" i="0" u="none" strike="noStrike">
                          <a:solidFill>
                            <a:schemeClr val="bg1"/>
                          </a:solidFill>
                          <a:effectLst/>
                          <a:latin typeface="Bierstadt" panose="020B0004020202020204" pitchFamily="34" charset="0"/>
                        </a:rPr>
                        <a:t>TOTAL EXPENSES</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7,000,000.00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2,575,000.00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2,440,000.00</a:t>
                      </a:r>
                    </a:p>
                  </a:txBody>
                  <a:tcPr marL="9525" marR="9525" marT="9525" marB="0" anchor="b"/>
                </a:tc>
                <a:extLst>
                  <a:ext uri="{0D108BD9-81ED-4DB2-BD59-A6C34878D82A}">
                    <a16:rowId xmlns:a16="http://schemas.microsoft.com/office/drawing/2014/main" val="3550227705"/>
                  </a:ext>
                </a:extLst>
              </a:tr>
              <a:tr h="353132">
                <a:tc>
                  <a:txBody>
                    <a:bodyPr/>
                    <a:lstStyle/>
                    <a:p>
                      <a:pPr algn="l" rtl="0" fontAlgn="b"/>
                      <a:r>
                        <a:rPr lang="en-US" sz="1800" b="0" i="0" u="none" strike="noStrike">
                          <a:solidFill>
                            <a:schemeClr val="bg1"/>
                          </a:solidFill>
                          <a:effectLst/>
                          <a:latin typeface="Bierstadt" panose="020B0004020202020204" pitchFamily="34" charset="0"/>
                        </a:rPr>
                        <a:t>Revenue</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9,000,000.00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10,800,000.00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12,960,000.00</a:t>
                      </a:r>
                    </a:p>
                  </a:txBody>
                  <a:tcPr marL="9525" marR="9525" marT="9525" marB="0" anchor="b"/>
                </a:tc>
                <a:extLst>
                  <a:ext uri="{0D108BD9-81ED-4DB2-BD59-A6C34878D82A}">
                    <a16:rowId xmlns:a16="http://schemas.microsoft.com/office/drawing/2014/main" val="2110867358"/>
                  </a:ext>
                </a:extLst>
              </a:tr>
              <a:tr h="357645">
                <a:tc>
                  <a:txBody>
                    <a:bodyPr/>
                    <a:lstStyle/>
                    <a:p>
                      <a:pPr algn="l" rtl="0" fontAlgn="b"/>
                      <a:r>
                        <a:rPr lang="en-US" sz="1200" b="0" i="0" u="none" strike="noStrike">
                          <a:solidFill>
                            <a:schemeClr val="bg1"/>
                          </a:solidFill>
                          <a:effectLst/>
                          <a:latin typeface="Bierstadt" panose="020B0004020202020204" pitchFamily="34" charset="0"/>
                        </a:rPr>
                        <a:t>Growth</a:t>
                      </a:r>
                    </a:p>
                  </a:txBody>
                  <a:tcPr marL="9525" marR="9525" marT="9525" marB="0" anchor="b"/>
                </a:tc>
                <a:tc>
                  <a:txBody>
                    <a:bodyPr/>
                    <a:lstStyle/>
                    <a:p>
                      <a:pPr algn="r" fontAlgn="b"/>
                      <a:r>
                        <a:rPr lang="en-US" sz="1800" b="0" i="0" u="none" strike="noStrike">
                          <a:solidFill>
                            <a:schemeClr val="bg1"/>
                          </a:solidFill>
                          <a:effectLst/>
                          <a:latin typeface="Arial" panose="020B0604020202020204" pitchFamily="34" charset="0"/>
                        </a:rPr>
                        <a:t> </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20%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20%</a:t>
                      </a:r>
                    </a:p>
                  </a:txBody>
                  <a:tcPr marL="9525" marR="9525" marT="9525" marB="0" anchor="b"/>
                </a:tc>
                <a:extLst>
                  <a:ext uri="{0D108BD9-81ED-4DB2-BD59-A6C34878D82A}">
                    <a16:rowId xmlns:a16="http://schemas.microsoft.com/office/drawing/2014/main" val="4268114081"/>
                  </a:ext>
                </a:extLst>
              </a:tr>
              <a:tr h="350458">
                <a:tc>
                  <a:txBody>
                    <a:bodyPr/>
                    <a:lstStyle/>
                    <a:p>
                      <a:pPr algn="l" rtl="0" fontAlgn="b"/>
                      <a:r>
                        <a:rPr lang="en-US" sz="1200" b="0" i="0" u="none" strike="noStrike">
                          <a:solidFill>
                            <a:schemeClr val="bg1"/>
                          </a:solidFill>
                          <a:effectLst/>
                          <a:latin typeface="Bierstadt" panose="020B0004020202020204" pitchFamily="34" charset="0"/>
                        </a:rPr>
                        <a:t>Users</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500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210,383</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419,368</a:t>
                      </a:r>
                    </a:p>
                  </a:txBody>
                  <a:tcPr marL="9525" marR="9525" marT="9525" marB="0" anchor="b"/>
                </a:tc>
                <a:extLst>
                  <a:ext uri="{0D108BD9-81ED-4DB2-BD59-A6C34878D82A}">
                    <a16:rowId xmlns:a16="http://schemas.microsoft.com/office/drawing/2014/main" val="1537267748"/>
                  </a:ext>
                </a:extLst>
              </a:tr>
              <a:tr h="335761">
                <a:tc>
                  <a:txBody>
                    <a:bodyPr/>
                    <a:lstStyle/>
                    <a:p>
                      <a:pPr algn="l" rtl="0" fontAlgn="b"/>
                      <a:r>
                        <a:rPr lang="en-US" sz="1200" b="0" i="0" u="none" strike="noStrike">
                          <a:solidFill>
                            <a:schemeClr val="bg1"/>
                          </a:solidFill>
                          <a:effectLst/>
                          <a:latin typeface="Bierstadt" panose="020B0004020202020204" pitchFamily="34" charset="0"/>
                        </a:rPr>
                        <a:t>Average price per sale</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$500 </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$500 </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$500 </a:t>
                      </a:r>
                    </a:p>
                  </a:txBody>
                  <a:tcPr marL="9525" marR="9525" marT="9525" marB="0" anchor="b"/>
                </a:tc>
                <a:extLst>
                  <a:ext uri="{0D108BD9-81ED-4DB2-BD59-A6C34878D82A}">
                    <a16:rowId xmlns:a16="http://schemas.microsoft.com/office/drawing/2014/main" val="1691341114"/>
                  </a:ext>
                </a:extLst>
              </a:tr>
              <a:tr h="341185">
                <a:tc>
                  <a:txBody>
                    <a:bodyPr/>
                    <a:lstStyle/>
                    <a:p>
                      <a:pPr algn="l" rtl="0" fontAlgn="b"/>
                      <a:r>
                        <a:rPr lang="en-US" sz="1200" b="0" i="0" u="none" strike="noStrike">
                          <a:solidFill>
                            <a:schemeClr val="bg1"/>
                          </a:solidFill>
                          <a:effectLst/>
                          <a:latin typeface="Bierstadt" panose="020B0004020202020204" pitchFamily="34" charset="0"/>
                        </a:rPr>
                        <a:t>Customer retention rate</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30%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50%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60%</a:t>
                      </a:r>
                    </a:p>
                  </a:txBody>
                  <a:tcPr marL="9525" marR="9525" marT="9525" marB="0" anchor="b"/>
                </a:tc>
                <a:extLst>
                  <a:ext uri="{0D108BD9-81ED-4DB2-BD59-A6C34878D82A}">
                    <a16:rowId xmlns:a16="http://schemas.microsoft.com/office/drawing/2014/main" val="280917110"/>
                  </a:ext>
                </a:extLst>
              </a:tr>
              <a:tr h="345247">
                <a:tc>
                  <a:txBody>
                    <a:bodyPr/>
                    <a:lstStyle/>
                    <a:p>
                      <a:pPr algn="l" rtl="0" fontAlgn="b"/>
                      <a:r>
                        <a:rPr lang="en-US" sz="1800" b="0" i="0" u="none" strike="noStrike">
                          <a:solidFill>
                            <a:schemeClr val="bg1"/>
                          </a:solidFill>
                          <a:effectLst/>
                          <a:latin typeface="Bierstadt" panose="020B0004020202020204" pitchFamily="34" charset="0"/>
                        </a:rPr>
                        <a:t>Profit and Loss</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2,000,000.00</a:t>
                      </a:r>
                    </a:p>
                  </a:txBody>
                  <a:tcPr marL="9525" marR="9525" marT="9525" marB="0" anchor="b"/>
                </a:tc>
                <a:tc>
                  <a:txBody>
                    <a:bodyPr/>
                    <a:lstStyle/>
                    <a:p>
                      <a:pPr algn="r" rtl="0" fontAlgn="b"/>
                      <a:r>
                        <a:rPr lang="en-US" sz="1100" b="0" i="0" u="none" strike="noStrike">
                          <a:solidFill>
                            <a:schemeClr val="bg1"/>
                          </a:solidFill>
                          <a:effectLst/>
                          <a:latin typeface="Bierstadt" panose="020B0004020202020204" pitchFamily="34" charset="0"/>
                        </a:rPr>
                        <a:t>8,225,000.00</a:t>
                      </a:r>
                    </a:p>
                  </a:txBody>
                  <a:tcPr marL="9525" marR="9525" marT="9525" marB="0" anchor="b"/>
                </a:tc>
                <a:tc>
                  <a:txBody>
                    <a:bodyPr/>
                    <a:lstStyle/>
                    <a:p>
                      <a:pPr algn="r" rtl="0" fontAlgn="b"/>
                      <a:r>
                        <a:rPr lang="en-US" sz="1100" b="0" i="0" u="none" strike="noStrike" dirty="0">
                          <a:solidFill>
                            <a:schemeClr val="bg1"/>
                          </a:solidFill>
                          <a:effectLst/>
                          <a:latin typeface="Bierstadt" panose="020B0004020202020204" pitchFamily="34" charset="0"/>
                        </a:rPr>
                        <a:t>10,520,000.00</a:t>
                      </a:r>
                    </a:p>
                  </a:txBody>
                  <a:tcPr marL="9525" marR="9525" marT="9525" marB="0" anchor="b"/>
                </a:tc>
                <a:extLst>
                  <a:ext uri="{0D108BD9-81ED-4DB2-BD59-A6C34878D82A}">
                    <a16:rowId xmlns:a16="http://schemas.microsoft.com/office/drawing/2014/main" val="3098074008"/>
                  </a:ext>
                </a:extLst>
              </a:tr>
            </a:tbl>
          </a:graphicData>
        </a:graphic>
      </p:graphicFrame>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07/30/22</a:t>
            </a:r>
          </a:p>
        </p:txBody>
      </p:sp>
      <p:sp>
        <p:nvSpPr>
          <p:cNvPr id="11" name="Footer Placehold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dirty="0"/>
          </a:p>
        </p:txBody>
      </p:sp>
    </p:spTree>
    <p:extLst>
      <p:ext uri="{BB962C8B-B14F-4D97-AF65-F5344CB8AC3E}">
        <p14:creationId xmlns:p14="http://schemas.microsoft.com/office/powerpoint/2010/main" val="187903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07/30/2022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dirty="0"/>
          </a:p>
        </p:txBody>
      </p:sp>
      <p:sp>
        <p:nvSpPr>
          <p:cNvPr id="34" name="Title 1">
            <a:extLst>
              <a:ext uri="{FF2B5EF4-FFF2-40B4-BE49-F238E27FC236}">
                <a16:creationId xmlns:a16="http://schemas.microsoft.com/office/drawing/2014/main" id="{641D56E8-A002-F991-A5A9-4F42B54EA5B2}"/>
              </a:ext>
            </a:extLst>
          </p:cNvPr>
          <p:cNvSpPr>
            <a:spLocks noGrp="1"/>
          </p:cNvSpPr>
          <p:nvPr>
            <p:ph type="title"/>
          </p:nvPr>
        </p:nvSpPr>
        <p:spPr>
          <a:xfrm>
            <a:off x="976745" y="500062"/>
            <a:ext cx="10515600" cy="1325563"/>
          </a:xfrm>
        </p:spPr>
        <p:txBody>
          <a:bodyPr>
            <a:normAutofit/>
          </a:bodyPr>
          <a:lstStyle/>
          <a:p>
            <a:r>
              <a:rPr lang="en-US" dirty="0"/>
              <a:t>Competition</a:t>
            </a:r>
          </a:p>
        </p:txBody>
      </p:sp>
      <p:graphicFrame>
        <p:nvGraphicFramePr>
          <p:cNvPr id="2" name="Table 5">
            <a:extLst>
              <a:ext uri="{FF2B5EF4-FFF2-40B4-BE49-F238E27FC236}">
                <a16:creationId xmlns:a16="http://schemas.microsoft.com/office/drawing/2014/main" id="{240D4870-868D-E940-6D1A-135EDA1D7B5A}"/>
              </a:ext>
            </a:extLst>
          </p:cNvPr>
          <p:cNvGraphicFramePr>
            <a:graphicFrameLocks noGrp="1"/>
          </p:cNvGraphicFramePr>
          <p:nvPr>
            <p:extLst>
              <p:ext uri="{D42A27DB-BD31-4B8C-83A1-F6EECF244321}">
                <p14:modId xmlns:p14="http://schemas.microsoft.com/office/powerpoint/2010/main" val="3236710990"/>
              </p:ext>
            </p:extLst>
          </p:nvPr>
        </p:nvGraphicFramePr>
        <p:xfrm>
          <a:off x="523460" y="1329266"/>
          <a:ext cx="11145080" cy="4757988"/>
        </p:xfrm>
        <a:graphic>
          <a:graphicData uri="http://schemas.openxmlformats.org/drawingml/2006/table">
            <a:tbl>
              <a:tblPr firstRow="1" bandRow="1">
                <a:tableStyleId>{68D230F3-CF80-4859-8CE7-A43EE81993B5}</a:tableStyleId>
              </a:tblPr>
              <a:tblGrid>
                <a:gridCol w="2229016">
                  <a:extLst>
                    <a:ext uri="{9D8B030D-6E8A-4147-A177-3AD203B41FA5}">
                      <a16:colId xmlns:a16="http://schemas.microsoft.com/office/drawing/2014/main" val="2976384089"/>
                    </a:ext>
                  </a:extLst>
                </a:gridCol>
                <a:gridCol w="2229016">
                  <a:extLst>
                    <a:ext uri="{9D8B030D-6E8A-4147-A177-3AD203B41FA5}">
                      <a16:colId xmlns:a16="http://schemas.microsoft.com/office/drawing/2014/main" val="1155089054"/>
                    </a:ext>
                  </a:extLst>
                </a:gridCol>
                <a:gridCol w="2229016">
                  <a:extLst>
                    <a:ext uri="{9D8B030D-6E8A-4147-A177-3AD203B41FA5}">
                      <a16:colId xmlns:a16="http://schemas.microsoft.com/office/drawing/2014/main" val="3142605269"/>
                    </a:ext>
                  </a:extLst>
                </a:gridCol>
                <a:gridCol w="2229016">
                  <a:extLst>
                    <a:ext uri="{9D8B030D-6E8A-4147-A177-3AD203B41FA5}">
                      <a16:colId xmlns:a16="http://schemas.microsoft.com/office/drawing/2014/main" val="509168607"/>
                    </a:ext>
                  </a:extLst>
                </a:gridCol>
                <a:gridCol w="2229016">
                  <a:extLst>
                    <a:ext uri="{9D8B030D-6E8A-4147-A177-3AD203B41FA5}">
                      <a16:colId xmlns:a16="http://schemas.microsoft.com/office/drawing/2014/main" val="1368447960"/>
                    </a:ext>
                  </a:extLst>
                </a:gridCol>
              </a:tblGrid>
              <a:tr h="875995">
                <a:tc>
                  <a:txBody>
                    <a:bodyPr/>
                    <a:lstStyle/>
                    <a:p>
                      <a:endParaRPr lang="en-US">
                        <a:solidFill>
                          <a:schemeClr val="bg1"/>
                        </a:solidFill>
                      </a:endParaRPr>
                    </a:p>
                  </a:txBody>
                  <a:tcPr/>
                </a:tc>
                <a:tc>
                  <a:txBody>
                    <a:bodyPr/>
                    <a:lstStyle/>
                    <a:p>
                      <a:r>
                        <a:rPr lang="en-US" dirty="0">
                          <a:solidFill>
                            <a:schemeClr val="bg1"/>
                          </a:solidFill>
                        </a:rPr>
                        <a:t>Description</a:t>
                      </a:r>
                    </a:p>
                  </a:txBody>
                  <a:tcPr/>
                </a:tc>
                <a:tc>
                  <a:txBody>
                    <a:bodyPr/>
                    <a:lstStyle/>
                    <a:p>
                      <a:r>
                        <a:rPr lang="en-US" dirty="0">
                          <a:solidFill>
                            <a:schemeClr val="bg1"/>
                          </a:solidFill>
                        </a:rPr>
                        <a:t>Edge over Phoenix </a:t>
                      </a:r>
                    </a:p>
                  </a:txBody>
                  <a:tcPr/>
                </a:tc>
                <a:tc>
                  <a:txBody>
                    <a:bodyPr/>
                    <a:lstStyle/>
                    <a:p>
                      <a:r>
                        <a:rPr lang="en-US" dirty="0" err="1">
                          <a:solidFill>
                            <a:schemeClr val="bg1"/>
                          </a:solidFill>
                        </a:rPr>
                        <a:t>Phoenx</a:t>
                      </a:r>
                      <a:r>
                        <a:rPr lang="en-US" dirty="0">
                          <a:solidFill>
                            <a:schemeClr val="bg1"/>
                          </a:solidFill>
                        </a:rPr>
                        <a:t> advantage </a:t>
                      </a:r>
                    </a:p>
                  </a:txBody>
                  <a:tcPr/>
                </a:tc>
                <a:tc>
                  <a:txBody>
                    <a:bodyPr/>
                    <a:lstStyle/>
                    <a:p>
                      <a:r>
                        <a:rPr lang="en-US" dirty="0">
                          <a:solidFill>
                            <a:schemeClr val="bg1"/>
                          </a:solidFill>
                        </a:rPr>
                        <a:t>Existing or Potential Competitor</a:t>
                      </a:r>
                    </a:p>
                  </a:txBody>
                  <a:tcPr/>
                </a:tc>
                <a:extLst>
                  <a:ext uri="{0D108BD9-81ED-4DB2-BD59-A6C34878D82A}">
                    <a16:rowId xmlns:a16="http://schemas.microsoft.com/office/drawing/2014/main" val="3653989443"/>
                  </a:ext>
                </a:extLst>
              </a:tr>
              <a:tr h="1138793">
                <a:tc>
                  <a:txBody>
                    <a:bodyPr/>
                    <a:lstStyle/>
                    <a:p>
                      <a:r>
                        <a:rPr lang="en-US" dirty="0" err="1">
                          <a:solidFill>
                            <a:schemeClr val="bg1"/>
                          </a:solidFill>
                        </a:rPr>
                        <a:t>Datanami</a:t>
                      </a:r>
                      <a:r>
                        <a:rPr lang="en-US" dirty="0">
                          <a:solidFill>
                            <a:schemeClr val="bg1"/>
                          </a:solidFill>
                        </a:rPr>
                        <a:t>  (Open Source Data Model by </a:t>
                      </a:r>
                      <a:r>
                        <a:rPr lang="en-US" dirty="0" err="1">
                          <a:solidFill>
                            <a:schemeClr val="bg1"/>
                          </a:solidFill>
                        </a:rPr>
                        <a:t>GoldMan</a:t>
                      </a:r>
                      <a:r>
                        <a:rPr lang="en-US" dirty="0">
                          <a:solidFill>
                            <a:schemeClr val="bg1"/>
                          </a:solidFill>
                        </a:rPr>
                        <a:t> Sachs)</a:t>
                      </a:r>
                    </a:p>
                  </a:txBody>
                  <a:tcPr/>
                </a:tc>
                <a:tc>
                  <a:txBody>
                    <a:bodyPr/>
                    <a:lstStyle/>
                    <a:p>
                      <a:r>
                        <a:rPr lang="en-US" dirty="0">
                          <a:solidFill>
                            <a:schemeClr val="bg1"/>
                          </a:solidFill>
                        </a:rPr>
                        <a:t>Data model</a:t>
                      </a:r>
                    </a:p>
                  </a:txBody>
                  <a:tcPr/>
                </a:tc>
                <a:tc>
                  <a:txBody>
                    <a:bodyPr/>
                    <a:lstStyle/>
                    <a:p>
                      <a:r>
                        <a:rPr lang="en-US" dirty="0">
                          <a:solidFill>
                            <a:schemeClr val="bg1"/>
                          </a:solidFill>
                        </a:rPr>
                        <a:t>Free </a:t>
                      </a:r>
                    </a:p>
                    <a:p>
                      <a:r>
                        <a:rPr lang="en-US" dirty="0">
                          <a:solidFill>
                            <a:schemeClr val="bg1"/>
                          </a:solidFill>
                        </a:rPr>
                        <a:t>Open to all</a:t>
                      </a:r>
                    </a:p>
                  </a:txBody>
                  <a:tcPr/>
                </a:tc>
                <a:tc>
                  <a:txBody>
                    <a:bodyPr/>
                    <a:lstStyle/>
                    <a:p>
                      <a:r>
                        <a:rPr lang="en-US" dirty="0">
                          <a:solidFill>
                            <a:schemeClr val="bg1"/>
                          </a:solidFill>
                        </a:rPr>
                        <a:t>Lacks infrastructure and ETL and reporting mechanism</a:t>
                      </a:r>
                    </a:p>
                  </a:txBody>
                  <a:tcPr/>
                </a:tc>
                <a:tc>
                  <a:txBody>
                    <a:bodyPr/>
                    <a:lstStyle/>
                    <a:p>
                      <a:r>
                        <a:rPr lang="en-US" dirty="0">
                          <a:solidFill>
                            <a:schemeClr val="bg1"/>
                          </a:solidFill>
                        </a:rPr>
                        <a:t>Existing </a:t>
                      </a:r>
                    </a:p>
                  </a:txBody>
                  <a:tcPr/>
                </a:tc>
                <a:extLst>
                  <a:ext uri="{0D108BD9-81ED-4DB2-BD59-A6C34878D82A}">
                    <a16:rowId xmlns:a16="http://schemas.microsoft.com/office/drawing/2014/main" val="75503848"/>
                  </a:ext>
                </a:extLst>
              </a:tr>
              <a:tr h="1138793">
                <a:tc>
                  <a:txBody>
                    <a:bodyPr/>
                    <a:lstStyle/>
                    <a:p>
                      <a:r>
                        <a:rPr lang="en-US" dirty="0">
                          <a:solidFill>
                            <a:schemeClr val="bg1"/>
                          </a:solidFill>
                        </a:rPr>
                        <a:t>Consulting services by Financial branch of PwC , </a:t>
                      </a:r>
                      <a:r>
                        <a:rPr lang="en-US" dirty="0" err="1">
                          <a:solidFill>
                            <a:schemeClr val="bg1"/>
                          </a:solidFill>
                        </a:rPr>
                        <a:t>Delloitte</a:t>
                      </a:r>
                      <a:r>
                        <a:rPr lang="en-US" dirty="0">
                          <a:solidFill>
                            <a:schemeClr val="bg1"/>
                          </a:solidFill>
                        </a:rPr>
                        <a:t>, </a:t>
                      </a:r>
                    </a:p>
                  </a:txBody>
                  <a:tcPr/>
                </a:tc>
                <a:tc>
                  <a:txBody>
                    <a:bodyPr/>
                    <a:lstStyle/>
                    <a:p>
                      <a:r>
                        <a:rPr lang="en-US" dirty="0">
                          <a:solidFill>
                            <a:schemeClr val="bg1"/>
                          </a:solidFill>
                        </a:rPr>
                        <a:t>Financial services </a:t>
                      </a:r>
                    </a:p>
                  </a:txBody>
                  <a:tcPr/>
                </a:tc>
                <a:tc>
                  <a:txBody>
                    <a:bodyPr/>
                    <a:lstStyle/>
                    <a:p>
                      <a:r>
                        <a:rPr lang="en-US" dirty="0">
                          <a:solidFill>
                            <a:schemeClr val="bg1"/>
                          </a:solidFill>
                        </a:rPr>
                        <a:t>Industry Expertise</a:t>
                      </a:r>
                    </a:p>
                  </a:txBody>
                  <a:tcPr/>
                </a:tc>
                <a:tc>
                  <a:txBody>
                    <a:bodyPr/>
                    <a:lstStyle/>
                    <a:p>
                      <a:r>
                        <a:rPr lang="en-US" dirty="0">
                          <a:solidFill>
                            <a:schemeClr val="bg1"/>
                          </a:solidFill>
                        </a:rPr>
                        <a:t>Cookie cutter approach</a:t>
                      </a:r>
                    </a:p>
                  </a:txBody>
                  <a:tcPr/>
                </a:tc>
                <a:tc>
                  <a:txBody>
                    <a:bodyPr/>
                    <a:lstStyle/>
                    <a:p>
                      <a:r>
                        <a:rPr lang="en-US" dirty="0">
                          <a:solidFill>
                            <a:schemeClr val="bg1"/>
                          </a:solidFill>
                        </a:rPr>
                        <a:t>Existing </a:t>
                      </a:r>
                    </a:p>
                  </a:txBody>
                  <a:tcPr/>
                </a:tc>
                <a:extLst>
                  <a:ext uri="{0D108BD9-81ED-4DB2-BD59-A6C34878D82A}">
                    <a16:rowId xmlns:a16="http://schemas.microsoft.com/office/drawing/2014/main" val="1028165328"/>
                  </a:ext>
                </a:extLst>
              </a:tr>
              <a:tr h="613196">
                <a:tc>
                  <a:txBody>
                    <a:bodyPr/>
                    <a:lstStyle/>
                    <a:p>
                      <a:r>
                        <a:rPr lang="en-US" dirty="0">
                          <a:solidFill>
                            <a:schemeClr val="bg1"/>
                          </a:solidFill>
                        </a:rPr>
                        <a:t>Banks IT department</a:t>
                      </a:r>
                    </a:p>
                  </a:txBody>
                  <a:tcPr/>
                </a:tc>
                <a:tc>
                  <a:txBody>
                    <a:bodyPr/>
                    <a:lstStyle/>
                    <a:p>
                      <a:r>
                        <a:rPr lang="en-US" dirty="0">
                          <a:solidFill>
                            <a:schemeClr val="bg1"/>
                          </a:solidFill>
                        </a:rPr>
                        <a:t>Internal Product</a:t>
                      </a:r>
                    </a:p>
                  </a:txBody>
                  <a:tcPr/>
                </a:tc>
                <a:tc>
                  <a:txBody>
                    <a:bodyPr/>
                    <a:lstStyle/>
                    <a:p>
                      <a:r>
                        <a:rPr lang="en-US" dirty="0">
                          <a:solidFill>
                            <a:schemeClr val="bg1"/>
                          </a:solidFill>
                        </a:rPr>
                        <a:t>Better Legacy understanding</a:t>
                      </a:r>
                    </a:p>
                  </a:txBody>
                  <a:tcPr/>
                </a:tc>
                <a:tc>
                  <a:txBody>
                    <a:bodyPr/>
                    <a:lstStyle/>
                    <a:p>
                      <a:r>
                        <a:rPr lang="en-US" dirty="0">
                          <a:solidFill>
                            <a:schemeClr val="bg1"/>
                          </a:solidFill>
                        </a:rPr>
                        <a:t>Faster Implementation </a:t>
                      </a:r>
                    </a:p>
                  </a:txBody>
                  <a:tcPr/>
                </a:tc>
                <a:tc>
                  <a:txBody>
                    <a:bodyPr/>
                    <a:lstStyle/>
                    <a:p>
                      <a:r>
                        <a:rPr lang="en-US" dirty="0">
                          <a:solidFill>
                            <a:schemeClr val="bg1"/>
                          </a:solidFill>
                        </a:rPr>
                        <a:t>Existing</a:t>
                      </a:r>
                    </a:p>
                  </a:txBody>
                  <a:tcPr/>
                </a:tc>
                <a:extLst>
                  <a:ext uri="{0D108BD9-81ED-4DB2-BD59-A6C34878D82A}">
                    <a16:rowId xmlns:a16="http://schemas.microsoft.com/office/drawing/2014/main" val="1149356166"/>
                  </a:ext>
                </a:extLst>
              </a:tr>
              <a:tr h="875995">
                <a:tc>
                  <a:txBody>
                    <a:bodyPr/>
                    <a:lstStyle/>
                    <a:p>
                      <a:r>
                        <a:rPr lang="en-US" dirty="0">
                          <a:solidFill>
                            <a:schemeClr val="bg1"/>
                          </a:solidFill>
                        </a:rPr>
                        <a:t>Vendors : BBG, AON</a:t>
                      </a:r>
                    </a:p>
                  </a:txBody>
                  <a:tcPr/>
                </a:tc>
                <a:tc>
                  <a:txBody>
                    <a:bodyPr/>
                    <a:lstStyle/>
                    <a:p>
                      <a:r>
                        <a:rPr lang="en-US" dirty="0">
                          <a:solidFill>
                            <a:schemeClr val="bg1"/>
                          </a:solidFill>
                        </a:rPr>
                        <a:t>System to manage Pre-trades cycle </a:t>
                      </a:r>
                    </a:p>
                  </a:txBody>
                  <a:tcPr/>
                </a:tc>
                <a:tc>
                  <a:txBody>
                    <a:bodyPr/>
                    <a:lstStyle/>
                    <a:p>
                      <a:r>
                        <a:rPr lang="en-US" dirty="0">
                          <a:solidFill>
                            <a:schemeClr val="bg1"/>
                          </a:solidFill>
                        </a:rPr>
                        <a:t>Established player </a:t>
                      </a:r>
                    </a:p>
                  </a:txBody>
                  <a:tcPr/>
                </a:tc>
                <a:tc>
                  <a:txBody>
                    <a:bodyPr/>
                    <a:lstStyle/>
                    <a:p>
                      <a:endParaRPr lang="en-US" dirty="0">
                        <a:solidFill>
                          <a:schemeClr val="bg1"/>
                        </a:solidFill>
                      </a:endParaRPr>
                    </a:p>
                  </a:txBody>
                  <a:tcPr/>
                </a:tc>
                <a:tc>
                  <a:txBody>
                    <a:bodyPr/>
                    <a:lstStyle/>
                    <a:p>
                      <a:r>
                        <a:rPr lang="en-US" dirty="0">
                          <a:solidFill>
                            <a:schemeClr val="bg1"/>
                          </a:solidFill>
                        </a:rPr>
                        <a:t>Potential Comp with low barrier to entry</a:t>
                      </a:r>
                    </a:p>
                  </a:txBody>
                  <a:tcPr/>
                </a:tc>
                <a:extLst>
                  <a:ext uri="{0D108BD9-81ED-4DB2-BD59-A6C34878D82A}">
                    <a16:rowId xmlns:a16="http://schemas.microsoft.com/office/drawing/2014/main" val="1341565916"/>
                  </a:ext>
                </a:extLst>
              </a:tr>
            </a:tbl>
          </a:graphicData>
        </a:graphic>
      </p:graphicFrame>
    </p:spTree>
    <p:extLst>
      <p:ext uri="{BB962C8B-B14F-4D97-AF65-F5344CB8AC3E}">
        <p14:creationId xmlns:p14="http://schemas.microsoft.com/office/powerpoint/2010/main" val="2940561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1" y="469977"/>
            <a:ext cx="5184648" cy="466344"/>
          </a:xfrm>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Product roadmap</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07/30/22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dirty="0"/>
          </a:p>
        </p:txBody>
      </p:sp>
      <p:graphicFrame>
        <p:nvGraphicFramePr>
          <p:cNvPr id="14" name="Table 15">
            <a:extLst>
              <a:ext uri="{FF2B5EF4-FFF2-40B4-BE49-F238E27FC236}">
                <a16:creationId xmlns:a16="http://schemas.microsoft.com/office/drawing/2014/main" id="{99E4A90F-ADE9-7E1B-23DC-E02B1490B052}"/>
              </a:ext>
            </a:extLst>
          </p:cNvPr>
          <p:cNvGraphicFramePr>
            <a:graphicFrameLocks noGrp="1"/>
          </p:cNvGraphicFramePr>
          <p:nvPr>
            <p:extLst>
              <p:ext uri="{D42A27DB-BD31-4B8C-83A1-F6EECF244321}">
                <p14:modId xmlns:p14="http://schemas.microsoft.com/office/powerpoint/2010/main" val="3739289889"/>
              </p:ext>
            </p:extLst>
          </p:nvPr>
        </p:nvGraphicFramePr>
        <p:xfrm>
          <a:off x="2209800" y="1406299"/>
          <a:ext cx="8484704" cy="2865120"/>
        </p:xfrm>
        <a:graphic>
          <a:graphicData uri="http://schemas.openxmlformats.org/drawingml/2006/table">
            <a:tbl>
              <a:tblPr firstRow="1" bandRow="1">
                <a:tableStyleId>{E8B1032C-EA38-4F05-BA0D-38AFFFC7BED3}</a:tableStyleId>
              </a:tblPr>
              <a:tblGrid>
                <a:gridCol w="1110159">
                  <a:extLst>
                    <a:ext uri="{9D8B030D-6E8A-4147-A177-3AD203B41FA5}">
                      <a16:colId xmlns:a16="http://schemas.microsoft.com/office/drawing/2014/main" val="4233874571"/>
                    </a:ext>
                  </a:extLst>
                </a:gridCol>
                <a:gridCol w="3132193">
                  <a:extLst>
                    <a:ext uri="{9D8B030D-6E8A-4147-A177-3AD203B41FA5}">
                      <a16:colId xmlns:a16="http://schemas.microsoft.com/office/drawing/2014/main" val="15887103"/>
                    </a:ext>
                  </a:extLst>
                </a:gridCol>
                <a:gridCol w="2121176">
                  <a:extLst>
                    <a:ext uri="{9D8B030D-6E8A-4147-A177-3AD203B41FA5}">
                      <a16:colId xmlns:a16="http://schemas.microsoft.com/office/drawing/2014/main" val="1311605826"/>
                    </a:ext>
                  </a:extLst>
                </a:gridCol>
                <a:gridCol w="2121176">
                  <a:extLst>
                    <a:ext uri="{9D8B030D-6E8A-4147-A177-3AD203B41FA5}">
                      <a16:colId xmlns:a16="http://schemas.microsoft.com/office/drawing/2014/main" val="2335051272"/>
                    </a:ext>
                  </a:extLst>
                </a:gridCol>
              </a:tblGrid>
              <a:tr h="370840">
                <a:tc>
                  <a:txBody>
                    <a:bodyPr/>
                    <a:lstStyle/>
                    <a:p>
                      <a:r>
                        <a:rPr lang="en-US" dirty="0">
                          <a:solidFill>
                            <a:schemeClr val="bg1"/>
                          </a:solidFill>
                        </a:rPr>
                        <a:t>Phase </a:t>
                      </a:r>
                    </a:p>
                  </a:txBody>
                  <a:tcPr/>
                </a:tc>
                <a:tc>
                  <a:txBody>
                    <a:bodyPr/>
                    <a:lstStyle/>
                    <a:p>
                      <a:r>
                        <a:rPr lang="en-US" dirty="0">
                          <a:solidFill>
                            <a:schemeClr val="bg1"/>
                          </a:solidFill>
                        </a:rPr>
                        <a:t>Product Type</a:t>
                      </a:r>
                    </a:p>
                  </a:txBody>
                  <a:tcPr/>
                </a:tc>
                <a:tc>
                  <a:txBody>
                    <a:bodyPr/>
                    <a:lstStyle/>
                    <a:p>
                      <a:r>
                        <a:rPr lang="en-US" dirty="0">
                          <a:solidFill>
                            <a:schemeClr val="bg1"/>
                          </a:solidFill>
                        </a:rPr>
                        <a:t>Number of Products</a:t>
                      </a:r>
                    </a:p>
                  </a:txBody>
                  <a:tcPr/>
                </a:tc>
                <a:tc>
                  <a:txBody>
                    <a:bodyPr/>
                    <a:lstStyle/>
                    <a:p>
                      <a:r>
                        <a:rPr lang="en-US" dirty="0">
                          <a:solidFill>
                            <a:schemeClr val="bg1"/>
                          </a:solidFill>
                        </a:rPr>
                        <a:t>Version</a:t>
                      </a:r>
                    </a:p>
                  </a:txBody>
                  <a:tcPr/>
                </a:tc>
                <a:extLst>
                  <a:ext uri="{0D108BD9-81ED-4DB2-BD59-A6C34878D82A}">
                    <a16:rowId xmlns:a16="http://schemas.microsoft.com/office/drawing/2014/main" val="2365335482"/>
                  </a:ext>
                </a:extLst>
              </a:tr>
              <a:tr h="370840">
                <a:tc>
                  <a:txBody>
                    <a:bodyPr/>
                    <a:lstStyle/>
                    <a:p>
                      <a:r>
                        <a:rPr lang="en-US" dirty="0">
                          <a:solidFill>
                            <a:schemeClr val="bg1"/>
                          </a:solidFill>
                        </a:rPr>
                        <a:t>1</a:t>
                      </a:r>
                    </a:p>
                  </a:txBody>
                  <a:tcPr/>
                </a:tc>
                <a:tc>
                  <a:txBody>
                    <a:bodyPr/>
                    <a:lstStyle/>
                    <a:p>
                      <a:r>
                        <a:rPr lang="en-US" dirty="0">
                          <a:solidFill>
                            <a:schemeClr val="bg1"/>
                          </a:solidFill>
                        </a:rPr>
                        <a:t>SaaS Offering </a:t>
                      </a:r>
                    </a:p>
                  </a:txBody>
                  <a:tcPr/>
                </a:tc>
                <a:tc>
                  <a:txBody>
                    <a:bodyPr/>
                    <a:lstStyle/>
                    <a:p>
                      <a:r>
                        <a:rPr lang="en-US" dirty="0">
                          <a:solidFill>
                            <a:schemeClr val="bg1"/>
                          </a:solidFill>
                        </a:rPr>
                        <a:t>5 Trade type</a:t>
                      </a:r>
                    </a:p>
                  </a:txBody>
                  <a:tcPr/>
                </a:tc>
                <a:tc>
                  <a:txBody>
                    <a:bodyPr/>
                    <a:lstStyle/>
                    <a:p>
                      <a:r>
                        <a:rPr lang="en-US" dirty="0">
                          <a:solidFill>
                            <a:schemeClr val="bg1"/>
                          </a:solidFill>
                        </a:rPr>
                        <a:t>MVP</a:t>
                      </a:r>
                    </a:p>
                  </a:txBody>
                  <a:tcPr/>
                </a:tc>
                <a:extLst>
                  <a:ext uri="{0D108BD9-81ED-4DB2-BD59-A6C34878D82A}">
                    <a16:rowId xmlns:a16="http://schemas.microsoft.com/office/drawing/2014/main" val="674863129"/>
                  </a:ext>
                </a:extLst>
              </a:tr>
              <a:tr h="370840">
                <a:tc>
                  <a:txBody>
                    <a:bodyPr/>
                    <a:lstStyle/>
                    <a:p>
                      <a:r>
                        <a:rPr lang="en-US" dirty="0">
                          <a:solidFill>
                            <a:schemeClr val="bg1"/>
                          </a:solidFill>
                        </a:rPr>
                        <a:t>2</a:t>
                      </a:r>
                    </a:p>
                  </a:txBody>
                  <a:tcPr/>
                </a:tc>
                <a:tc>
                  <a:txBody>
                    <a:bodyPr/>
                    <a:lstStyle/>
                    <a:p>
                      <a:r>
                        <a:rPr lang="en-US" dirty="0">
                          <a:solidFill>
                            <a:schemeClr val="bg1"/>
                          </a:solidFill>
                        </a:rPr>
                        <a:t>Custom Build </a:t>
                      </a:r>
                    </a:p>
                  </a:txBody>
                  <a:tcPr/>
                </a:tc>
                <a:tc>
                  <a:txBody>
                    <a:bodyPr/>
                    <a:lstStyle/>
                    <a:p>
                      <a:r>
                        <a:rPr lang="en-US" dirty="0">
                          <a:solidFill>
                            <a:schemeClr val="bg1"/>
                          </a:solidFill>
                        </a:rPr>
                        <a:t>2 Trade types</a:t>
                      </a:r>
                    </a:p>
                  </a:txBody>
                  <a:tcPr/>
                </a:tc>
                <a:tc>
                  <a:txBody>
                    <a:bodyPr/>
                    <a:lstStyle/>
                    <a:p>
                      <a:r>
                        <a:rPr lang="en-US" dirty="0">
                          <a:solidFill>
                            <a:schemeClr val="bg1"/>
                          </a:solidFill>
                        </a:rPr>
                        <a:t>MVP</a:t>
                      </a:r>
                    </a:p>
                  </a:txBody>
                  <a:tcPr/>
                </a:tc>
                <a:extLst>
                  <a:ext uri="{0D108BD9-81ED-4DB2-BD59-A6C34878D82A}">
                    <a16:rowId xmlns:a16="http://schemas.microsoft.com/office/drawing/2014/main" val="2629450767"/>
                  </a:ext>
                </a:extLst>
              </a:tr>
              <a:tr h="370840">
                <a:tc>
                  <a:txBody>
                    <a:bodyPr/>
                    <a:lstStyle/>
                    <a:p>
                      <a:r>
                        <a:rPr lang="en-US" dirty="0">
                          <a:solidFill>
                            <a:schemeClr val="bg1"/>
                          </a:solidFill>
                        </a:rPr>
                        <a:t>3</a:t>
                      </a:r>
                    </a:p>
                  </a:txBody>
                  <a:tcPr/>
                </a:tc>
                <a:tc>
                  <a:txBody>
                    <a:bodyPr/>
                    <a:lstStyle/>
                    <a:p>
                      <a:r>
                        <a:rPr lang="en-US" dirty="0">
                          <a:solidFill>
                            <a:schemeClr val="bg1"/>
                          </a:solidFill>
                        </a:rPr>
                        <a:t>SaaS Offering </a:t>
                      </a:r>
                    </a:p>
                  </a:txBody>
                  <a:tcPr/>
                </a:tc>
                <a:tc>
                  <a:txBody>
                    <a:bodyPr/>
                    <a:lstStyle/>
                    <a:p>
                      <a:r>
                        <a:rPr lang="en-US" dirty="0">
                          <a:solidFill>
                            <a:schemeClr val="bg1"/>
                          </a:solidFill>
                        </a:rPr>
                        <a:t>10 Trade types</a:t>
                      </a:r>
                    </a:p>
                  </a:txBody>
                  <a:tcPr/>
                </a:tc>
                <a:tc>
                  <a:txBody>
                    <a:bodyPr/>
                    <a:lstStyle/>
                    <a:p>
                      <a:r>
                        <a:rPr lang="en-US" dirty="0">
                          <a:solidFill>
                            <a:schemeClr val="bg1"/>
                          </a:solidFill>
                        </a:rPr>
                        <a:t>2</a:t>
                      </a:r>
                    </a:p>
                  </a:txBody>
                  <a:tcPr/>
                </a:tc>
                <a:extLst>
                  <a:ext uri="{0D108BD9-81ED-4DB2-BD59-A6C34878D82A}">
                    <a16:rowId xmlns:a16="http://schemas.microsoft.com/office/drawing/2014/main" val="1320387182"/>
                  </a:ext>
                </a:extLst>
              </a:tr>
              <a:tr h="370840">
                <a:tc>
                  <a:txBody>
                    <a:bodyPr/>
                    <a:lstStyle/>
                    <a:p>
                      <a:r>
                        <a:rPr lang="en-US" dirty="0">
                          <a:solidFill>
                            <a:schemeClr val="bg1"/>
                          </a:solidFill>
                        </a:rPr>
                        <a:t>4</a:t>
                      </a:r>
                    </a:p>
                  </a:txBody>
                  <a:tcPr/>
                </a:tc>
                <a:tc>
                  <a:txBody>
                    <a:bodyPr/>
                    <a:lstStyle/>
                    <a:p>
                      <a:r>
                        <a:rPr lang="en-US" dirty="0">
                          <a:solidFill>
                            <a:schemeClr val="bg1"/>
                          </a:solidFill>
                        </a:rPr>
                        <a:t>Custom offering </a:t>
                      </a:r>
                    </a:p>
                  </a:txBody>
                  <a:tcPr/>
                </a:tc>
                <a:tc>
                  <a:txBody>
                    <a:bodyPr/>
                    <a:lstStyle/>
                    <a:p>
                      <a:r>
                        <a:rPr lang="en-US" dirty="0">
                          <a:solidFill>
                            <a:schemeClr val="bg1"/>
                          </a:solidFill>
                        </a:rPr>
                        <a:t>5 Trade types</a:t>
                      </a:r>
                    </a:p>
                  </a:txBody>
                  <a:tcPr/>
                </a:tc>
                <a:tc>
                  <a:txBody>
                    <a:bodyPr/>
                    <a:lstStyle/>
                    <a:p>
                      <a:r>
                        <a:rPr lang="en-US" dirty="0">
                          <a:solidFill>
                            <a:schemeClr val="bg1"/>
                          </a:solidFill>
                        </a:rPr>
                        <a:t>2</a:t>
                      </a:r>
                    </a:p>
                  </a:txBody>
                  <a:tcPr/>
                </a:tc>
                <a:extLst>
                  <a:ext uri="{0D108BD9-81ED-4DB2-BD59-A6C34878D82A}">
                    <a16:rowId xmlns:a16="http://schemas.microsoft.com/office/drawing/2014/main" val="774871390"/>
                  </a:ext>
                </a:extLst>
              </a:tr>
              <a:tr h="370840">
                <a:tc>
                  <a:txBody>
                    <a:bodyPr/>
                    <a:lstStyle/>
                    <a:p>
                      <a:r>
                        <a:rPr lang="en-US" dirty="0">
                          <a:solidFill>
                            <a:schemeClr val="bg1"/>
                          </a:solidFill>
                        </a:rPr>
                        <a:t>5</a:t>
                      </a:r>
                    </a:p>
                  </a:txBody>
                  <a:tcPr/>
                </a:tc>
                <a:tc>
                  <a:txBody>
                    <a:bodyPr/>
                    <a:lstStyle/>
                    <a:p>
                      <a:r>
                        <a:rPr lang="en-US" dirty="0">
                          <a:solidFill>
                            <a:schemeClr val="bg1"/>
                          </a:solidFill>
                        </a:rPr>
                        <a:t>SaaS </a:t>
                      </a:r>
                      <a:r>
                        <a:rPr lang="en-US" dirty="0" err="1">
                          <a:solidFill>
                            <a:schemeClr val="bg1"/>
                          </a:solidFill>
                        </a:rPr>
                        <a:t>Offerring</a:t>
                      </a:r>
                      <a:endParaRPr lang="en-US" dirty="0">
                        <a:solidFill>
                          <a:schemeClr val="bg1"/>
                        </a:solidFill>
                      </a:endParaRPr>
                    </a:p>
                  </a:txBody>
                  <a:tcPr/>
                </a:tc>
                <a:tc>
                  <a:txBody>
                    <a:bodyPr/>
                    <a:lstStyle/>
                    <a:p>
                      <a:r>
                        <a:rPr lang="en-US" dirty="0">
                          <a:solidFill>
                            <a:schemeClr val="bg1"/>
                          </a:solidFill>
                        </a:rPr>
                        <a:t>25 Trade Types</a:t>
                      </a:r>
                    </a:p>
                  </a:txBody>
                  <a:tcPr/>
                </a:tc>
                <a:tc>
                  <a:txBody>
                    <a:bodyPr/>
                    <a:lstStyle/>
                    <a:p>
                      <a:r>
                        <a:rPr lang="en-US" dirty="0">
                          <a:solidFill>
                            <a:schemeClr val="bg1"/>
                          </a:solidFill>
                        </a:rPr>
                        <a:t>3</a:t>
                      </a:r>
                    </a:p>
                  </a:txBody>
                  <a:tcPr/>
                </a:tc>
                <a:extLst>
                  <a:ext uri="{0D108BD9-81ED-4DB2-BD59-A6C34878D82A}">
                    <a16:rowId xmlns:a16="http://schemas.microsoft.com/office/drawing/2014/main" val="4128089341"/>
                  </a:ext>
                </a:extLst>
              </a:tr>
              <a:tr h="370840">
                <a:tc>
                  <a:txBody>
                    <a:bodyPr/>
                    <a:lstStyle/>
                    <a:p>
                      <a:r>
                        <a:rPr lang="en-US" dirty="0">
                          <a:solidFill>
                            <a:schemeClr val="bg1"/>
                          </a:solidFill>
                        </a:rPr>
                        <a:t>6</a:t>
                      </a:r>
                    </a:p>
                  </a:txBody>
                  <a:tcPr/>
                </a:tc>
                <a:tc>
                  <a:txBody>
                    <a:bodyPr/>
                    <a:lstStyle/>
                    <a:p>
                      <a:r>
                        <a:rPr lang="en-US" dirty="0" err="1">
                          <a:solidFill>
                            <a:schemeClr val="bg1"/>
                          </a:solidFill>
                        </a:rPr>
                        <a:t>Customi</a:t>
                      </a:r>
                      <a:r>
                        <a:rPr lang="en-US" dirty="0">
                          <a:solidFill>
                            <a:schemeClr val="bg1"/>
                          </a:solidFill>
                        </a:rPr>
                        <a:t> Offering </a:t>
                      </a:r>
                    </a:p>
                  </a:txBody>
                  <a:tcPr/>
                </a:tc>
                <a:tc>
                  <a:txBody>
                    <a:bodyPr/>
                    <a:lstStyle/>
                    <a:p>
                      <a:r>
                        <a:rPr lang="en-US" dirty="0">
                          <a:solidFill>
                            <a:schemeClr val="bg1"/>
                          </a:solidFill>
                        </a:rPr>
                        <a:t>10 Trade types</a:t>
                      </a:r>
                    </a:p>
                  </a:txBody>
                  <a:tcPr/>
                </a:tc>
                <a:tc>
                  <a:txBody>
                    <a:bodyPr/>
                    <a:lstStyle/>
                    <a:p>
                      <a:r>
                        <a:rPr lang="en-US" dirty="0">
                          <a:solidFill>
                            <a:schemeClr val="bg1"/>
                          </a:solidFill>
                        </a:rPr>
                        <a:t>3</a:t>
                      </a:r>
                    </a:p>
                  </a:txBody>
                  <a:tcPr/>
                </a:tc>
                <a:extLst>
                  <a:ext uri="{0D108BD9-81ED-4DB2-BD59-A6C34878D82A}">
                    <a16:rowId xmlns:a16="http://schemas.microsoft.com/office/drawing/2014/main" val="2946214397"/>
                  </a:ext>
                </a:extLst>
              </a:tr>
            </a:tbl>
          </a:graphicData>
        </a:graphic>
      </p:graphicFrame>
    </p:spTree>
    <p:extLst>
      <p:ext uri="{BB962C8B-B14F-4D97-AF65-F5344CB8AC3E}">
        <p14:creationId xmlns:p14="http://schemas.microsoft.com/office/powerpoint/2010/main" val="3324314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07/30/2022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23</a:t>
            </a:fld>
            <a:endParaRPr lang="en-US" dirty="0"/>
          </a:p>
        </p:txBody>
      </p:sp>
      <p:sp>
        <p:nvSpPr>
          <p:cNvPr id="34" name="Title 1">
            <a:extLst>
              <a:ext uri="{FF2B5EF4-FFF2-40B4-BE49-F238E27FC236}">
                <a16:creationId xmlns:a16="http://schemas.microsoft.com/office/drawing/2014/main" id="{641D56E8-A002-F991-A5A9-4F42B54EA5B2}"/>
              </a:ext>
            </a:extLst>
          </p:cNvPr>
          <p:cNvSpPr>
            <a:spLocks noGrp="1"/>
          </p:cNvSpPr>
          <p:nvPr>
            <p:ph type="title"/>
          </p:nvPr>
        </p:nvSpPr>
        <p:spPr>
          <a:xfrm>
            <a:off x="976745" y="500062"/>
            <a:ext cx="10515600" cy="1325563"/>
          </a:xfrm>
        </p:spPr>
        <p:txBody>
          <a:bodyPr>
            <a:normAutofit/>
          </a:bodyPr>
          <a:lstStyle/>
          <a:p>
            <a:r>
              <a:rPr lang="en-US" dirty="0"/>
              <a:t>Action Plan</a:t>
            </a:r>
          </a:p>
        </p:txBody>
      </p:sp>
      <p:graphicFrame>
        <p:nvGraphicFramePr>
          <p:cNvPr id="2" name="Table 5">
            <a:extLst>
              <a:ext uri="{FF2B5EF4-FFF2-40B4-BE49-F238E27FC236}">
                <a16:creationId xmlns:a16="http://schemas.microsoft.com/office/drawing/2014/main" id="{240D4870-868D-E940-6D1A-135EDA1D7B5A}"/>
              </a:ext>
            </a:extLst>
          </p:cNvPr>
          <p:cNvGraphicFramePr>
            <a:graphicFrameLocks noGrp="1"/>
          </p:cNvGraphicFramePr>
          <p:nvPr>
            <p:extLst>
              <p:ext uri="{D42A27DB-BD31-4B8C-83A1-F6EECF244321}">
                <p14:modId xmlns:p14="http://schemas.microsoft.com/office/powerpoint/2010/main" val="1337568875"/>
              </p:ext>
            </p:extLst>
          </p:nvPr>
        </p:nvGraphicFramePr>
        <p:xfrm>
          <a:off x="530086" y="1062672"/>
          <a:ext cx="9696174" cy="4993640"/>
        </p:xfrm>
        <a:graphic>
          <a:graphicData uri="http://schemas.openxmlformats.org/drawingml/2006/table">
            <a:tbl>
              <a:tblPr firstRow="1" bandRow="1">
                <a:tableStyleId>{5940675A-B579-460E-94D1-54222C63F5DA}</a:tableStyleId>
              </a:tblPr>
              <a:tblGrid>
                <a:gridCol w="4200939">
                  <a:extLst>
                    <a:ext uri="{9D8B030D-6E8A-4147-A177-3AD203B41FA5}">
                      <a16:colId xmlns:a16="http://schemas.microsoft.com/office/drawing/2014/main" val="2976384089"/>
                    </a:ext>
                  </a:extLst>
                </a:gridCol>
                <a:gridCol w="2263177">
                  <a:extLst>
                    <a:ext uri="{9D8B030D-6E8A-4147-A177-3AD203B41FA5}">
                      <a16:colId xmlns:a16="http://schemas.microsoft.com/office/drawing/2014/main" val="1155089054"/>
                    </a:ext>
                  </a:extLst>
                </a:gridCol>
                <a:gridCol w="3232058">
                  <a:extLst>
                    <a:ext uri="{9D8B030D-6E8A-4147-A177-3AD203B41FA5}">
                      <a16:colId xmlns:a16="http://schemas.microsoft.com/office/drawing/2014/main" val="3142605269"/>
                    </a:ext>
                  </a:extLst>
                </a:gridCol>
              </a:tblGrid>
              <a:tr h="370840">
                <a:tc>
                  <a:txBody>
                    <a:bodyPr/>
                    <a:lstStyle/>
                    <a:p>
                      <a:r>
                        <a:rPr lang="en-US" sz="1200" dirty="0">
                          <a:solidFill>
                            <a:schemeClr val="bg1"/>
                          </a:solidFill>
                        </a:rPr>
                        <a:t>Action</a:t>
                      </a:r>
                    </a:p>
                  </a:txBody>
                  <a:tcPr/>
                </a:tc>
                <a:tc>
                  <a:txBody>
                    <a:bodyPr/>
                    <a:lstStyle/>
                    <a:p>
                      <a:r>
                        <a:rPr lang="en-US" sz="1200" dirty="0">
                          <a:solidFill>
                            <a:schemeClr val="bg1"/>
                          </a:solidFill>
                        </a:rPr>
                        <a:t>Owner</a:t>
                      </a:r>
                    </a:p>
                  </a:txBody>
                  <a:tcPr/>
                </a:tc>
                <a:tc>
                  <a:txBody>
                    <a:bodyPr/>
                    <a:lstStyle/>
                    <a:p>
                      <a:r>
                        <a:rPr lang="en-US" sz="1200" dirty="0">
                          <a:solidFill>
                            <a:schemeClr val="bg1"/>
                          </a:solidFill>
                        </a:rPr>
                        <a:t>Duration </a:t>
                      </a:r>
                    </a:p>
                  </a:txBody>
                  <a:tcPr/>
                </a:tc>
                <a:extLst>
                  <a:ext uri="{0D108BD9-81ED-4DB2-BD59-A6C34878D82A}">
                    <a16:rowId xmlns:a16="http://schemas.microsoft.com/office/drawing/2014/main" val="3653989443"/>
                  </a:ext>
                </a:extLst>
              </a:tr>
              <a:tr h="370840">
                <a:tc>
                  <a:txBody>
                    <a:bodyPr/>
                    <a:lstStyle/>
                    <a:p>
                      <a:r>
                        <a:rPr lang="en-US" sz="1200" dirty="0">
                          <a:solidFill>
                            <a:schemeClr val="bg1"/>
                          </a:solidFill>
                        </a:rPr>
                        <a:t>Sing off on Product Business justification</a:t>
                      </a:r>
                    </a:p>
                  </a:txBody>
                  <a:tcPr/>
                </a:tc>
                <a:tc>
                  <a:txBody>
                    <a:bodyPr/>
                    <a:lstStyle/>
                    <a:p>
                      <a:r>
                        <a:rPr lang="en-US" sz="1200" dirty="0">
                          <a:solidFill>
                            <a:schemeClr val="bg1"/>
                          </a:solidFill>
                        </a:rPr>
                        <a:t>Product Manager</a:t>
                      </a:r>
                    </a:p>
                  </a:txBody>
                  <a:tcPr/>
                </a:tc>
                <a:tc>
                  <a:txBody>
                    <a:bodyPr/>
                    <a:lstStyle/>
                    <a:p>
                      <a:r>
                        <a:rPr lang="en-US" sz="1200" dirty="0">
                          <a:solidFill>
                            <a:schemeClr val="bg1"/>
                          </a:solidFill>
                        </a:rPr>
                        <a:t>2 months</a:t>
                      </a:r>
                    </a:p>
                  </a:txBody>
                  <a:tcPr/>
                </a:tc>
                <a:extLst>
                  <a:ext uri="{0D108BD9-81ED-4DB2-BD59-A6C34878D82A}">
                    <a16:rowId xmlns:a16="http://schemas.microsoft.com/office/drawing/2014/main" val="75503848"/>
                  </a:ext>
                </a:extLst>
              </a:tr>
              <a:tr h="370840">
                <a:tc>
                  <a:txBody>
                    <a:bodyPr/>
                    <a:lstStyle/>
                    <a:p>
                      <a:r>
                        <a:rPr lang="en-US" sz="1200" dirty="0">
                          <a:solidFill>
                            <a:schemeClr val="bg1"/>
                          </a:solidFill>
                        </a:rPr>
                        <a:t>PRD sign Off</a:t>
                      </a:r>
                    </a:p>
                  </a:txBody>
                  <a:tcPr/>
                </a:tc>
                <a:tc>
                  <a:txBody>
                    <a:bodyPr/>
                    <a:lstStyle/>
                    <a:p>
                      <a:r>
                        <a:rPr lang="en-US" sz="1200" dirty="0">
                          <a:solidFill>
                            <a:schemeClr val="bg1"/>
                          </a:solidFill>
                        </a:rPr>
                        <a:t>Product Manager</a:t>
                      </a:r>
                    </a:p>
                  </a:txBody>
                  <a:tcPr/>
                </a:tc>
                <a:tc>
                  <a:txBody>
                    <a:bodyPr/>
                    <a:lstStyle/>
                    <a:p>
                      <a:r>
                        <a:rPr lang="en-US" sz="1200" dirty="0">
                          <a:solidFill>
                            <a:schemeClr val="bg1"/>
                          </a:solidFill>
                        </a:rPr>
                        <a:t>2 months</a:t>
                      </a:r>
                    </a:p>
                  </a:txBody>
                  <a:tcPr/>
                </a:tc>
                <a:extLst>
                  <a:ext uri="{0D108BD9-81ED-4DB2-BD59-A6C34878D82A}">
                    <a16:rowId xmlns:a16="http://schemas.microsoft.com/office/drawing/2014/main" val="1028165328"/>
                  </a:ext>
                </a:extLst>
              </a:tr>
              <a:tr h="370840">
                <a:tc>
                  <a:txBody>
                    <a:bodyPr/>
                    <a:lstStyle/>
                    <a:p>
                      <a:r>
                        <a:rPr lang="en-US" sz="1200" dirty="0">
                          <a:solidFill>
                            <a:schemeClr val="bg1"/>
                          </a:solidFill>
                        </a:rPr>
                        <a:t>High Level Technical Design review sign off</a:t>
                      </a:r>
                    </a:p>
                  </a:txBody>
                  <a:tcPr/>
                </a:tc>
                <a:tc>
                  <a:txBody>
                    <a:bodyPr/>
                    <a:lstStyle/>
                    <a:p>
                      <a:r>
                        <a:rPr lang="en-US" sz="1200" dirty="0">
                          <a:solidFill>
                            <a:schemeClr val="bg1"/>
                          </a:solidFill>
                        </a:rPr>
                        <a:t>Product Manager, </a:t>
                      </a:r>
                      <a:r>
                        <a:rPr lang="en-US" sz="1200" dirty="0" err="1">
                          <a:solidFill>
                            <a:schemeClr val="bg1"/>
                          </a:solidFill>
                        </a:rPr>
                        <a:t>SDE,and</a:t>
                      </a:r>
                      <a:r>
                        <a:rPr lang="en-US" sz="1200" dirty="0">
                          <a:solidFill>
                            <a:schemeClr val="bg1"/>
                          </a:solidFill>
                        </a:rPr>
                        <a:t> Principal </a:t>
                      </a:r>
                      <a:r>
                        <a:rPr lang="en-US" sz="1200" dirty="0" err="1">
                          <a:solidFill>
                            <a:schemeClr val="bg1"/>
                          </a:solidFill>
                        </a:rPr>
                        <a:t>Engg</a:t>
                      </a:r>
                      <a:r>
                        <a:rPr lang="en-US" sz="1200" dirty="0">
                          <a:solidFill>
                            <a:schemeClr val="bg1"/>
                          </a:solidFill>
                        </a:rPr>
                        <a:t>.</a:t>
                      </a:r>
                    </a:p>
                  </a:txBody>
                  <a:tcPr/>
                </a:tc>
                <a:tc>
                  <a:txBody>
                    <a:bodyPr/>
                    <a:lstStyle/>
                    <a:p>
                      <a:r>
                        <a:rPr lang="en-US" sz="1200" dirty="0">
                          <a:solidFill>
                            <a:schemeClr val="bg1"/>
                          </a:solidFill>
                        </a:rPr>
                        <a:t>1 months</a:t>
                      </a:r>
                    </a:p>
                  </a:txBody>
                  <a:tcPr/>
                </a:tc>
                <a:extLst>
                  <a:ext uri="{0D108BD9-81ED-4DB2-BD59-A6C34878D82A}">
                    <a16:rowId xmlns:a16="http://schemas.microsoft.com/office/drawing/2014/main" val="1149356166"/>
                  </a:ext>
                </a:extLst>
              </a:tr>
              <a:tr h="370840">
                <a:tc>
                  <a:txBody>
                    <a:bodyPr/>
                    <a:lstStyle/>
                    <a:p>
                      <a:r>
                        <a:rPr lang="en-US" sz="1200" dirty="0">
                          <a:solidFill>
                            <a:schemeClr val="bg1"/>
                          </a:solidFill>
                        </a:rPr>
                        <a:t>Low Level Design sign off</a:t>
                      </a:r>
                    </a:p>
                  </a:txBody>
                  <a:tcPr/>
                </a:tc>
                <a:tc>
                  <a:txBody>
                    <a:bodyPr/>
                    <a:lstStyle/>
                    <a:p>
                      <a:r>
                        <a:rPr lang="en-US" sz="1200" dirty="0">
                          <a:solidFill>
                            <a:schemeClr val="bg1"/>
                          </a:solidFill>
                        </a:rPr>
                        <a:t>SDE, SDM and Principal </a:t>
                      </a:r>
                      <a:r>
                        <a:rPr lang="en-US" sz="1200" dirty="0" err="1">
                          <a:solidFill>
                            <a:schemeClr val="bg1"/>
                          </a:solidFill>
                        </a:rPr>
                        <a:t>Engg</a:t>
                      </a:r>
                      <a:r>
                        <a:rPr lang="en-US" sz="1200" dirty="0">
                          <a:solidFill>
                            <a:schemeClr val="bg1"/>
                          </a:solidFill>
                        </a:rPr>
                        <a:t>.</a:t>
                      </a:r>
                    </a:p>
                  </a:txBody>
                  <a:tcPr/>
                </a:tc>
                <a:tc>
                  <a:txBody>
                    <a:bodyPr/>
                    <a:lstStyle/>
                    <a:p>
                      <a:r>
                        <a:rPr lang="en-US" sz="1200" dirty="0">
                          <a:solidFill>
                            <a:schemeClr val="bg1"/>
                          </a:solidFill>
                        </a:rPr>
                        <a:t>1 month</a:t>
                      </a:r>
                    </a:p>
                  </a:txBody>
                  <a:tcPr/>
                </a:tc>
                <a:extLst>
                  <a:ext uri="{0D108BD9-81ED-4DB2-BD59-A6C34878D82A}">
                    <a16:rowId xmlns:a16="http://schemas.microsoft.com/office/drawing/2014/main" val="1860735565"/>
                  </a:ext>
                </a:extLst>
              </a:tr>
              <a:tr h="370840">
                <a:tc>
                  <a:txBody>
                    <a:bodyPr/>
                    <a:lstStyle/>
                    <a:p>
                      <a:r>
                        <a:rPr lang="en-US" sz="1200" dirty="0">
                          <a:solidFill>
                            <a:schemeClr val="bg1"/>
                          </a:solidFill>
                        </a:rPr>
                        <a:t>Pricing </a:t>
                      </a:r>
                    </a:p>
                  </a:txBody>
                  <a:tcPr/>
                </a:tc>
                <a:tc>
                  <a:txBody>
                    <a:bodyPr/>
                    <a:lstStyle/>
                    <a:p>
                      <a:r>
                        <a:rPr lang="en-US" sz="1200" dirty="0">
                          <a:solidFill>
                            <a:schemeClr val="bg1"/>
                          </a:solidFill>
                        </a:rPr>
                        <a:t>Product Manager</a:t>
                      </a:r>
                    </a:p>
                  </a:txBody>
                  <a:tcPr/>
                </a:tc>
                <a:tc>
                  <a:txBody>
                    <a:bodyPr/>
                    <a:lstStyle/>
                    <a:p>
                      <a:r>
                        <a:rPr lang="en-US" sz="1200" dirty="0">
                          <a:solidFill>
                            <a:schemeClr val="bg1"/>
                          </a:solidFill>
                        </a:rPr>
                        <a:t>1 month</a:t>
                      </a:r>
                    </a:p>
                  </a:txBody>
                  <a:tcPr/>
                </a:tc>
                <a:extLst>
                  <a:ext uri="{0D108BD9-81ED-4DB2-BD59-A6C34878D82A}">
                    <a16:rowId xmlns:a16="http://schemas.microsoft.com/office/drawing/2014/main" val="571002328"/>
                  </a:ext>
                </a:extLst>
              </a:tr>
              <a:tr h="370840">
                <a:tc>
                  <a:txBody>
                    <a:bodyPr/>
                    <a:lstStyle/>
                    <a:p>
                      <a:r>
                        <a:rPr lang="en-US" sz="1200" dirty="0">
                          <a:solidFill>
                            <a:schemeClr val="bg1"/>
                          </a:solidFill>
                        </a:rPr>
                        <a:t>Naming</a:t>
                      </a:r>
                    </a:p>
                  </a:txBody>
                  <a:tcPr/>
                </a:tc>
                <a:tc>
                  <a:txBody>
                    <a:bodyPr/>
                    <a:lstStyle/>
                    <a:p>
                      <a:r>
                        <a:rPr lang="en-US" sz="1200" dirty="0">
                          <a:solidFill>
                            <a:schemeClr val="bg1"/>
                          </a:solidFill>
                        </a:rPr>
                        <a:t>Product Manager</a:t>
                      </a:r>
                    </a:p>
                  </a:txBody>
                  <a:tcPr/>
                </a:tc>
                <a:tc>
                  <a:txBody>
                    <a:bodyPr/>
                    <a:lstStyle/>
                    <a:p>
                      <a:r>
                        <a:rPr lang="en-US" sz="1200" dirty="0">
                          <a:solidFill>
                            <a:schemeClr val="bg1"/>
                          </a:solidFill>
                        </a:rPr>
                        <a:t>1 month</a:t>
                      </a:r>
                    </a:p>
                  </a:txBody>
                  <a:tcPr/>
                </a:tc>
                <a:extLst>
                  <a:ext uri="{0D108BD9-81ED-4DB2-BD59-A6C34878D82A}">
                    <a16:rowId xmlns:a16="http://schemas.microsoft.com/office/drawing/2014/main" val="2132520691"/>
                  </a:ext>
                </a:extLst>
              </a:tr>
              <a:tr h="370840">
                <a:tc>
                  <a:txBody>
                    <a:bodyPr/>
                    <a:lstStyle/>
                    <a:p>
                      <a:r>
                        <a:rPr lang="en-US" sz="1200" dirty="0">
                          <a:solidFill>
                            <a:schemeClr val="bg1"/>
                          </a:solidFill>
                        </a:rPr>
                        <a:t>Product Implementation</a:t>
                      </a:r>
                    </a:p>
                  </a:txBody>
                  <a:tcPr/>
                </a:tc>
                <a:tc>
                  <a:txBody>
                    <a:bodyPr/>
                    <a:lstStyle/>
                    <a:p>
                      <a:r>
                        <a:rPr lang="en-US" sz="1200" dirty="0">
                          <a:solidFill>
                            <a:schemeClr val="bg1"/>
                          </a:solidFill>
                        </a:rPr>
                        <a:t>SDM</a:t>
                      </a:r>
                    </a:p>
                  </a:txBody>
                  <a:tcPr/>
                </a:tc>
                <a:tc>
                  <a:txBody>
                    <a:bodyPr/>
                    <a:lstStyle/>
                    <a:p>
                      <a:r>
                        <a:rPr lang="en-US" sz="1200" dirty="0">
                          <a:solidFill>
                            <a:schemeClr val="bg1"/>
                          </a:solidFill>
                        </a:rPr>
                        <a:t>6 months</a:t>
                      </a:r>
                    </a:p>
                  </a:txBody>
                  <a:tcPr/>
                </a:tc>
                <a:extLst>
                  <a:ext uri="{0D108BD9-81ED-4DB2-BD59-A6C34878D82A}">
                    <a16:rowId xmlns:a16="http://schemas.microsoft.com/office/drawing/2014/main" val="138424009"/>
                  </a:ext>
                </a:extLst>
              </a:tr>
              <a:tr h="370840">
                <a:tc>
                  <a:txBody>
                    <a:bodyPr/>
                    <a:lstStyle/>
                    <a:p>
                      <a:r>
                        <a:rPr lang="en-US" sz="1200" dirty="0">
                          <a:solidFill>
                            <a:schemeClr val="bg1"/>
                          </a:solidFill>
                        </a:rPr>
                        <a:t>GTM </a:t>
                      </a:r>
                    </a:p>
                  </a:txBody>
                  <a:tcPr/>
                </a:tc>
                <a:tc>
                  <a:txBody>
                    <a:bodyPr/>
                    <a:lstStyle/>
                    <a:p>
                      <a:r>
                        <a:rPr lang="en-US" sz="1200" dirty="0">
                          <a:solidFill>
                            <a:schemeClr val="bg1"/>
                          </a:solidFill>
                        </a:rPr>
                        <a:t>PM</a:t>
                      </a:r>
                    </a:p>
                  </a:txBody>
                  <a:tcPr/>
                </a:tc>
                <a:tc>
                  <a:txBody>
                    <a:bodyPr/>
                    <a:lstStyle/>
                    <a:p>
                      <a:r>
                        <a:rPr lang="en-US" sz="1200" dirty="0">
                          <a:solidFill>
                            <a:schemeClr val="bg1"/>
                          </a:solidFill>
                        </a:rPr>
                        <a:t>1 month</a:t>
                      </a:r>
                    </a:p>
                  </a:txBody>
                  <a:tcPr/>
                </a:tc>
                <a:extLst>
                  <a:ext uri="{0D108BD9-81ED-4DB2-BD59-A6C34878D82A}">
                    <a16:rowId xmlns:a16="http://schemas.microsoft.com/office/drawing/2014/main" val="2469500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Product MVP demo  / Private Beta</a:t>
                      </a:r>
                    </a:p>
                  </a:txBody>
                  <a:tcPr/>
                </a:tc>
                <a:tc>
                  <a:txBody>
                    <a:bodyPr/>
                    <a:lstStyle/>
                    <a:p>
                      <a:r>
                        <a:rPr lang="en-US" sz="1200" dirty="0">
                          <a:solidFill>
                            <a:schemeClr val="bg1"/>
                          </a:solidFill>
                        </a:rPr>
                        <a:t>PM and SDM</a:t>
                      </a:r>
                    </a:p>
                  </a:txBody>
                  <a:tcPr/>
                </a:tc>
                <a:tc>
                  <a:txBody>
                    <a:bodyPr/>
                    <a:lstStyle/>
                    <a:p>
                      <a:r>
                        <a:rPr lang="en-US" sz="1200" dirty="0">
                          <a:solidFill>
                            <a:schemeClr val="bg1"/>
                          </a:solidFill>
                        </a:rPr>
                        <a:t>2 weeks</a:t>
                      </a:r>
                    </a:p>
                  </a:txBody>
                  <a:tcPr/>
                </a:tc>
                <a:extLst>
                  <a:ext uri="{0D108BD9-81ED-4DB2-BD59-A6C34878D82A}">
                    <a16:rowId xmlns:a16="http://schemas.microsoft.com/office/drawing/2014/main" val="15795759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Feedback and metrics evaluation</a:t>
                      </a:r>
                    </a:p>
                  </a:txBody>
                  <a:tcPr/>
                </a:tc>
                <a:tc>
                  <a:txBody>
                    <a:bodyPr/>
                    <a:lstStyle/>
                    <a:p>
                      <a:r>
                        <a:rPr lang="en-US" sz="1200" dirty="0">
                          <a:solidFill>
                            <a:schemeClr val="bg1"/>
                          </a:solidFill>
                        </a:rPr>
                        <a:t>PM and SDM</a:t>
                      </a:r>
                    </a:p>
                  </a:txBody>
                  <a:tcPr/>
                </a:tc>
                <a:tc>
                  <a:txBody>
                    <a:bodyPr/>
                    <a:lstStyle/>
                    <a:p>
                      <a:r>
                        <a:rPr lang="en-US" sz="1200" dirty="0">
                          <a:solidFill>
                            <a:schemeClr val="bg1"/>
                          </a:solidFill>
                        </a:rPr>
                        <a:t>2 weeks</a:t>
                      </a:r>
                    </a:p>
                  </a:txBody>
                  <a:tcPr/>
                </a:tc>
                <a:extLst>
                  <a:ext uri="{0D108BD9-81ED-4DB2-BD59-A6C34878D82A}">
                    <a16:rowId xmlns:a16="http://schemas.microsoft.com/office/drawing/2014/main" val="34006201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Product Launch  ( Customer Testimonials, Blogpost, Launch communication, </a:t>
                      </a:r>
                      <a:r>
                        <a:rPr lang="en-US" sz="1200" dirty="0" err="1">
                          <a:solidFill>
                            <a:schemeClr val="bg1"/>
                          </a:solidFill>
                        </a:rPr>
                        <a:t>RoadShows</a:t>
                      </a:r>
                      <a:r>
                        <a:rPr lang="en-US" sz="1200" dirty="0">
                          <a:solidFill>
                            <a:schemeClr val="bg1"/>
                          </a:solidFill>
                        </a:rPr>
                        <a:t>, conferences, Twitch events)</a:t>
                      </a:r>
                    </a:p>
                  </a:txBody>
                  <a:tcPr/>
                </a:tc>
                <a:tc>
                  <a:txBody>
                    <a:bodyPr/>
                    <a:lstStyle/>
                    <a:p>
                      <a:r>
                        <a:rPr lang="en-US" sz="1200" dirty="0">
                          <a:solidFill>
                            <a:schemeClr val="bg1"/>
                          </a:solidFill>
                        </a:rPr>
                        <a:t>Product Manager and Product Marketing Manager</a:t>
                      </a:r>
                    </a:p>
                  </a:txBody>
                  <a:tcPr/>
                </a:tc>
                <a:tc>
                  <a:txBody>
                    <a:bodyPr/>
                    <a:lstStyle/>
                    <a:p>
                      <a:r>
                        <a:rPr lang="en-US" sz="1200" dirty="0">
                          <a:solidFill>
                            <a:schemeClr val="bg1"/>
                          </a:solidFill>
                        </a:rPr>
                        <a:t>3 months</a:t>
                      </a:r>
                    </a:p>
                  </a:txBody>
                  <a:tcPr/>
                </a:tc>
                <a:extLst>
                  <a:ext uri="{0D108BD9-81ED-4DB2-BD59-A6C34878D82A}">
                    <a16:rowId xmlns:a16="http://schemas.microsoft.com/office/drawing/2014/main" val="4248715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General Availability </a:t>
                      </a:r>
                    </a:p>
                  </a:txBody>
                  <a:tcPr/>
                </a:tc>
                <a:tc>
                  <a:txBody>
                    <a:bodyPr/>
                    <a:lstStyle/>
                    <a:p>
                      <a:r>
                        <a:rPr lang="en-US" sz="1200" dirty="0">
                          <a:solidFill>
                            <a:schemeClr val="bg1"/>
                          </a:solidFill>
                        </a:rPr>
                        <a:t>PM and SDM</a:t>
                      </a:r>
                    </a:p>
                  </a:txBody>
                  <a:tcPr/>
                </a:tc>
                <a:tc>
                  <a:txBody>
                    <a:bodyPr/>
                    <a:lstStyle/>
                    <a:p>
                      <a:endParaRPr lang="en-US" sz="1200" dirty="0">
                        <a:solidFill>
                          <a:schemeClr val="bg1"/>
                        </a:solidFill>
                      </a:endParaRPr>
                    </a:p>
                  </a:txBody>
                  <a:tcPr/>
                </a:tc>
                <a:extLst>
                  <a:ext uri="{0D108BD9-81ED-4DB2-BD59-A6C34878D82A}">
                    <a16:rowId xmlns:a16="http://schemas.microsoft.com/office/drawing/2014/main" val="1224508391"/>
                  </a:ext>
                </a:extLst>
              </a:tr>
            </a:tbl>
          </a:graphicData>
        </a:graphic>
      </p:graphicFrame>
    </p:spTree>
    <p:extLst>
      <p:ext uri="{BB962C8B-B14F-4D97-AF65-F5344CB8AC3E}">
        <p14:creationId xmlns:p14="http://schemas.microsoft.com/office/powerpoint/2010/main" val="2279282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FUTURE ENHANCEMENT</a:t>
            </a:r>
          </a:p>
        </p:txBody>
      </p:sp>
    </p:spTree>
    <p:extLst>
      <p:ext uri="{BB962C8B-B14F-4D97-AF65-F5344CB8AC3E}">
        <p14:creationId xmlns:p14="http://schemas.microsoft.com/office/powerpoint/2010/main" val="2093948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FUTURE ENHANCEMENT</a:t>
            </a:r>
          </a:p>
        </p:txBody>
      </p:sp>
      <p:sp>
        <p:nvSpPr>
          <p:cNvPr id="4" name="TextBox 3">
            <a:extLst>
              <a:ext uri="{FF2B5EF4-FFF2-40B4-BE49-F238E27FC236}">
                <a16:creationId xmlns:a16="http://schemas.microsoft.com/office/drawing/2014/main" id="{5227CE97-9155-26CF-4BC9-C0DAA654C20F}"/>
              </a:ext>
            </a:extLst>
          </p:cNvPr>
          <p:cNvSpPr txBox="1"/>
          <p:nvPr/>
        </p:nvSpPr>
        <p:spPr>
          <a:xfrm>
            <a:off x="2040834" y="2570922"/>
            <a:ext cx="8958469" cy="1477328"/>
          </a:xfrm>
          <a:prstGeom prst="rect">
            <a:avLst/>
          </a:prstGeom>
          <a:noFill/>
        </p:spPr>
        <p:txBody>
          <a:bodyPr wrap="square" rtlCol="0">
            <a:spAutoFit/>
          </a:bodyPr>
          <a:lstStyle/>
          <a:p>
            <a:r>
              <a:rPr lang="en-US" dirty="0">
                <a:solidFill>
                  <a:schemeClr val="bg1"/>
                </a:solidFill>
              </a:rPr>
              <a:t>Business Users can use LLM to instruct in plan English to create customized report</a:t>
            </a:r>
          </a:p>
          <a:p>
            <a:endParaRPr lang="en-US" dirty="0">
              <a:solidFill>
                <a:schemeClr val="bg1"/>
              </a:solidFill>
            </a:endParaRPr>
          </a:p>
          <a:p>
            <a:r>
              <a:rPr lang="en-US" dirty="0">
                <a:solidFill>
                  <a:schemeClr val="bg1"/>
                </a:solidFill>
              </a:rPr>
              <a:t>Dashboard for Business Users to create Customer engagement model </a:t>
            </a:r>
          </a:p>
          <a:p>
            <a:endParaRPr lang="en-US" dirty="0">
              <a:solidFill>
                <a:schemeClr val="bg1"/>
              </a:solidFill>
            </a:endParaRPr>
          </a:p>
          <a:p>
            <a:r>
              <a:rPr lang="en-US" dirty="0">
                <a:solidFill>
                  <a:schemeClr val="bg1"/>
                </a:solidFill>
              </a:rPr>
              <a:t>Run Research report on Customer Sentiment Analysis effect on customer buying habits. </a:t>
            </a:r>
          </a:p>
        </p:txBody>
      </p:sp>
    </p:spTree>
    <p:extLst>
      <p:ext uri="{BB962C8B-B14F-4D97-AF65-F5344CB8AC3E}">
        <p14:creationId xmlns:p14="http://schemas.microsoft.com/office/powerpoint/2010/main" val="4289435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7" descr="abstract image">
            <a:extLst>
              <a:ext uri="{FF2B5EF4-FFF2-40B4-BE49-F238E27FC236}">
                <a16:creationId xmlns:a16="http://schemas.microsoft.com/office/drawing/2014/main" id="{92AA5C33-19BC-045B-3FC4-7A16F69F096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38748" r="17559" b="4"/>
          <a:stretch/>
        </p:blipFill>
        <p:spPr>
          <a:xfrm>
            <a:off x="20" y="10"/>
            <a:ext cx="5334441" cy="6867366"/>
          </a:xfrm>
          <a:prstGeom prst="rect">
            <a:avLst/>
          </a:prstGeom>
          <a:noFill/>
        </p:spPr>
      </p:pic>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07/30/22</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26</a:t>
            </a:fld>
            <a:endParaRPr lang="en-US"/>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27"/>
          </p:nvPr>
        </p:nvSpPr>
        <p:spPr>
          <a:xfrm>
            <a:off x="6207016" y="1420881"/>
            <a:ext cx="3365003" cy="1171533"/>
          </a:xfrm>
        </p:spPr>
        <p:txBody>
          <a:bodyPr anchor="t">
            <a:normAutofit/>
          </a:bodyPr>
          <a:lstStyle/>
          <a:p>
            <a:pPr>
              <a:lnSpc>
                <a:spcPct val="115000"/>
              </a:lnSpc>
            </a:pPr>
            <a:r>
              <a:rPr lang="en-US" sz="1200" dirty="0">
                <a:solidFill>
                  <a:schemeClr val="accent6">
                    <a:lumMod val="40000"/>
                    <a:lumOff val="60000"/>
                  </a:schemeClr>
                </a:solidFill>
              </a:rPr>
              <a:t>Kashmeera Ghosh</a:t>
            </a:r>
          </a:p>
          <a:p>
            <a:pPr>
              <a:lnSpc>
                <a:spcPct val="115000"/>
              </a:lnSpc>
            </a:pPr>
            <a:r>
              <a:rPr lang="en-US" sz="1200" dirty="0">
                <a:solidFill>
                  <a:schemeClr val="accent6">
                    <a:lumMod val="40000"/>
                    <a:lumOff val="60000"/>
                  </a:schemeClr>
                </a:solidFill>
              </a:rPr>
              <a:t>573-578-4274</a:t>
            </a:r>
          </a:p>
          <a:p>
            <a:pPr>
              <a:lnSpc>
                <a:spcPct val="115000"/>
              </a:lnSpc>
            </a:pPr>
            <a:r>
              <a:rPr lang="en-US" sz="1200" dirty="0">
                <a:solidFill>
                  <a:schemeClr val="accent6">
                    <a:lumMod val="40000"/>
                    <a:lumOff val="60000"/>
                  </a:schemeClr>
                </a:solidFill>
              </a:rPr>
              <a:t>Kashmeera.Ghosh@gmail.com​</a:t>
            </a:r>
          </a:p>
          <a:p>
            <a:pPr>
              <a:lnSpc>
                <a:spcPct val="115000"/>
              </a:lnSpc>
            </a:pPr>
            <a:r>
              <a:rPr lang="en-US" sz="1200" dirty="0">
                <a:solidFill>
                  <a:schemeClr val="accent6">
                    <a:lumMod val="40000"/>
                    <a:lumOff val="60000"/>
                  </a:schemeClr>
                </a:solidFill>
              </a:rPr>
              <a:t>www.sentiq.com</a:t>
            </a:r>
          </a:p>
        </p:txBody>
      </p:sp>
      <p:sp>
        <p:nvSpPr>
          <p:cNvPr id="28" name="Title 11">
            <a:extLst>
              <a:ext uri="{FF2B5EF4-FFF2-40B4-BE49-F238E27FC236}">
                <a16:creationId xmlns:a16="http://schemas.microsoft.com/office/drawing/2014/main" id="{5499B3B2-7EE1-700A-0BE9-D6AED0F6840A}"/>
              </a:ext>
            </a:extLst>
          </p:cNvPr>
          <p:cNvSpPr>
            <a:spLocks noGrp="1"/>
          </p:cNvSpPr>
          <p:nvPr>
            <p:ph type="title"/>
          </p:nvPr>
        </p:nvSpPr>
        <p:spPr>
          <a:xfrm>
            <a:off x="6207016" y="746631"/>
            <a:ext cx="5184648" cy="466344"/>
          </a:xfrm>
        </p:spPr>
        <p:txBody>
          <a:bodyPr/>
          <a:lstStyle/>
          <a:p>
            <a:r>
              <a:rPr lang="en-US" dirty="0">
                <a:solidFill>
                  <a:schemeClr val="accent6">
                    <a:lumMod val="75000"/>
                  </a:schemeClr>
                </a:solidFill>
              </a:rPr>
              <a:t>THANK YOU</a:t>
            </a:r>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65">
            <a:extLst>
              <a:ext uri="{FF2B5EF4-FFF2-40B4-BE49-F238E27FC236}">
                <a16:creationId xmlns:a16="http://schemas.microsoft.com/office/drawing/2014/main" id="{7EC1A7EA-55C2-6FDA-6B6D-9A4BDB9009BF}"/>
              </a:ext>
            </a:extLst>
          </p:cNvPr>
          <p:cNvSpPr txBox="1">
            <a:spLocks/>
          </p:cNvSpPr>
          <p:nvPr/>
        </p:nvSpPr>
        <p:spPr>
          <a:xfrm>
            <a:off x="358627" y="635766"/>
            <a:ext cx="3829059" cy="5569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Pre-Trade Funnel</a:t>
            </a:r>
          </a:p>
        </p:txBody>
      </p:sp>
      <p:sp>
        <p:nvSpPr>
          <p:cNvPr id="36" name="Footer Placeholder 3">
            <a:extLst>
              <a:ext uri="{FF2B5EF4-FFF2-40B4-BE49-F238E27FC236}">
                <a16:creationId xmlns:a16="http://schemas.microsoft.com/office/drawing/2014/main" id="{567FEAE1-CB5F-E9A7-823D-FE381BE180C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1" name="Slide Number Placeholder 4">
            <a:extLst>
              <a:ext uri="{FF2B5EF4-FFF2-40B4-BE49-F238E27FC236}">
                <a16:creationId xmlns:a16="http://schemas.microsoft.com/office/drawing/2014/main" id="{AA8F77FF-B034-7EEF-5EE1-FC6A412FFF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graphicFrame>
        <p:nvGraphicFramePr>
          <p:cNvPr id="5" name="Diagram 4">
            <a:extLst>
              <a:ext uri="{FF2B5EF4-FFF2-40B4-BE49-F238E27FC236}">
                <a16:creationId xmlns:a16="http://schemas.microsoft.com/office/drawing/2014/main" id="{863D3ACB-2661-7732-09C7-933112EA2953}"/>
              </a:ext>
            </a:extLst>
          </p:cNvPr>
          <p:cNvGraphicFramePr/>
          <p:nvPr>
            <p:extLst>
              <p:ext uri="{D42A27DB-BD31-4B8C-83A1-F6EECF244321}">
                <p14:modId xmlns:p14="http://schemas.microsoft.com/office/powerpoint/2010/main" val="640304926"/>
              </p:ext>
            </p:extLst>
          </p:nvPr>
        </p:nvGraphicFramePr>
        <p:xfrm>
          <a:off x="710501" y="1471577"/>
          <a:ext cx="6479209" cy="4414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48E518DD-931E-4957-A7C4-323B2BC250DE}"/>
              </a:ext>
            </a:extLst>
          </p:cNvPr>
          <p:cNvGraphicFramePr/>
          <p:nvPr>
            <p:extLst>
              <p:ext uri="{D42A27DB-BD31-4B8C-83A1-F6EECF244321}">
                <p14:modId xmlns:p14="http://schemas.microsoft.com/office/powerpoint/2010/main" val="1228565172"/>
              </p:ext>
            </p:extLst>
          </p:nvPr>
        </p:nvGraphicFramePr>
        <p:xfrm>
          <a:off x="7646910" y="1421700"/>
          <a:ext cx="2911064" cy="51374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2561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
            <a:extLst>
              <a:ext uri="{FF2B5EF4-FFF2-40B4-BE49-F238E27FC236}">
                <a16:creationId xmlns:a16="http://schemas.microsoft.com/office/drawing/2014/main" id="{567FEAE1-CB5F-E9A7-823D-FE381BE180C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1" name="Slide Number Placeholder 4">
            <a:extLst>
              <a:ext uri="{FF2B5EF4-FFF2-40B4-BE49-F238E27FC236}">
                <a16:creationId xmlns:a16="http://schemas.microsoft.com/office/drawing/2014/main" id="{AA8F77FF-B034-7EEF-5EE1-FC6A412FFF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42" name="Text Placeholder 63">
            <a:extLst>
              <a:ext uri="{FF2B5EF4-FFF2-40B4-BE49-F238E27FC236}">
                <a16:creationId xmlns:a16="http://schemas.microsoft.com/office/drawing/2014/main" id="{97AA80BC-AF58-638B-2D58-A9075689D7E0}"/>
              </a:ext>
            </a:extLst>
          </p:cNvPr>
          <p:cNvSpPr txBox="1">
            <a:spLocks/>
          </p:cNvSpPr>
          <p:nvPr/>
        </p:nvSpPr>
        <p:spPr>
          <a:xfrm>
            <a:off x="265863" y="594901"/>
            <a:ext cx="228997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cases</a:t>
            </a:r>
          </a:p>
        </p:txBody>
      </p:sp>
      <p:sp>
        <p:nvSpPr>
          <p:cNvPr id="43" name="Text Placeholder 42">
            <a:extLst>
              <a:ext uri="{FF2B5EF4-FFF2-40B4-BE49-F238E27FC236}">
                <a16:creationId xmlns:a16="http://schemas.microsoft.com/office/drawing/2014/main" id="{36C62458-A526-77D1-89BA-59EFAAB31422}"/>
              </a:ext>
            </a:extLst>
          </p:cNvPr>
          <p:cNvSpPr txBox="1">
            <a:spLocks/>
          </p:cNvSpPr>
          <p:nvPr/>
        </p:nvSpPr>
        <p:spPr>
          <a:xfrm>
            <a:off x="265863" y="919210"/>
            <a:ext cx="11660274" cy="3162459"/>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Use Case 1 : Client Insight team at Morgan Stanley want to understand the customer retention in the overall pre-trade journey</a:t>
            </a:r>
          </a:p>
          <a:p>
            <a:endParaRPr lang="en-US" sz="2000" dirty="0"/>
          </a:p>
          <a:p>
            <a:r>
              <a:rPr lang="en-US" sz="2000" dirty="0"/>
              <a:t>Use Case 2: Business development team in JP Morgan Chase want to understand the effective is their Market data , so that the customers understand and retain the information provided on product offerings</a:t>
            </a:r>
          </a:p>
          <a:p>
            <a:endParaRPr lang="en-US" sz="2000" dirty="0"/>
          </a:p>
          <a:p>
            <a:r>
              <a:rPr lang="en-US" sz="2000" dirty="0"/>
              <a:t>Use Case 3: Analysts at Citi Bank are seeking to identify the specific stage of the Pre-Trade Customer journey where the highest client attrition occurs.</a:t>
            </a:r>
          </a:p>
          <a:p>
            <a:endParaRPr lang="en-US" sz="2000" dirty="0"/>
          </a:p>
          <a:p>
            <a:r>
              <a:rPr lang="en-US" sz="2000" dirty="0"/>
              <a:t>Use Case 4: Sales team at Bank of America want to understand which time of the day do they have the most conversion</a:t>
            </a:r>
          </a:p>
          <a:p>
            <a:endParaRPr lang="en-US" sz="2000" dirty="0"/>
          </a:p>
          <a:p>
            <a:endParaRPr lang="en-US" sz="2000" dirty="0"/>
          </a:p>
          <a:p>
            <a:endParaRPr lang="en-US" sz="2000" dirty="0"/>
          </a:p>
          <a:p>
            <a:r>
              <a:rPr lang="en-US" sz="2000" dirty="0"/>
              <a:t> </a:t>
            </a:r>
          </a:p>
        </p:txBody>
      </p:sp>
    </p:spTree>
    <p:extLst>
      <p:ext uri="{BB962C8B-B14F-4D97-AF65-F5344CB8AC3E}">
        <p14:creationId xmlns:p14="http://schemas.microsoft.com/office/powerpoint/2010/main" val="382353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pen drawing line graph">
            <a:extLst>
              <a:ext uri="{FF2B5EF4-FFF2-40B4-BE49-F238E27FC236}">
                <a16:creationId xmlns:a16="http://schemas.microsoft.com/office/drawing/2014/main" id="{6A46A241-945E-B394-4B8D-F472FD0726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181" b="1181"/>
          <a:stretch/>
        </p:blipFill>
        <p:spPr>
          <a:xfrm>
            <a:off x="5012530" y="10"/>
            <a:ext cx="7196138" cy="6867366"/>
          </a:xfrm>
          <a:prstGeom prst="rect">
            <a:avLst/>
          </a:prstGeom>
          <a:noFill/>
        </p:spPr>
      </p:pic>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06/12/2023</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5</a:t>
            </a:fld>
            <a:endParaRPr lang="en-US"/>
          </a:p>
        </p:txBody>
      </p:sp>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27429" y="1765845"/>
            <a:ext cx="6019802" cy="4237390"/>
          </a:xfrm>
        </p:spPr>
        <p:txBody>
          <a:bodyPr/>
          <a:lstStyle/>
          <a:p>
            <a:r>
              <a:rPr lang="en-US" noProof="0" dirty="0"/>
              <a:t>About </a:t>
            </a:r>
            <a:r>
              <a:rPr lang="en-US" dirty="0"/>
              <a:t>phoenix</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4" y="3007594"/>
            <a:ext cx="5501425" cy="2160754"/>
          </a:xfrm>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SaaS offering that to create useful insights to the customer journey during the pre-trade stage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 Data construct with ingesting mechanism for ETL transformation layer and a reporting Engine</a:t>
            </a:r>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7377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Problem</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3679174" cy="365125"/>
          </a:xfrm>
        </p:spPr>
        <p:txBody>
          <a:bodyPr>
            <a:normAutofit/>
          </a:bodyPr>
          <a:lstStyle/>
          <a:p>
            <a:r>
              <a:rPr lang="en-US" dirty="0"/>
              <a:t>Customer pain point</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245710"/>
            <a:ext cx="8126483" cy="469490"/>
          </a:xfrm>
        </p:spPr>
        <p:txBody>
          <a:bodyPr>
            <a:noAutofit/>
          </a:bodyPr>
          <a:lstStyle/>
          <a:p>
            <a:r>
              <a:rPr lang="en-US" dirty="0"/>
              <a:t>Financial customers are seeking insights on customer retention, conversion rates, and product impressions in order to enhance their businesses. However, developing a Customer Insight tool is a costly and complex endeavor that many customers lack the time and resources to undertake.</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9" name="Text Placeholder 65">
            <a:extLst>
              <a:ext uri="{FF2B5EF4-FFF2-40B4-BE49-F238E27FC236}">
                <a16:creationId xmlns:a16="http://schemas.microsoft.com/office/drawing/2014/main" id="{111E9EB7-FD90-053D-4750-8703132D571C}"/>
              </a:ext>
            </a:extLst>
          </p:cNvPr>
          <p:cNvSpPr txBox="1">
            <a:spLocks/>
          </p:cNvSpPr>
          <p:nvPr/>
        </p:nvSpPr>
        <p:spPr>
          <a:xfrm>
            <a:off x="4065516" y="3218909"/>
            <a:ext cx="3276188"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Associated Costs</a:t>
            </a:r>
          </a:p>
        </p:txBody>
      </p:sp>
      <p:sp>
        <p:nvSpPr>
          <p:cNvPr id="10" name="Text Placeholder 44">
            <a:extLst>
              <a:ext uri="{FF2B5EF4-FFF2-40B4-BE49-F238E27FC236}">
                <a16:creationId xmlns:a16="http://schemas.microsoft.com/office/drawing/2014/main" id="{D5C6C32F-06B8-7635-7094-B7839ED2BC47}"/>
              </a:ext>
            </a:extLst>
          </p:cNvPr>
          <p:cNvSpPr txBox="1">
            <a:spLocks/>
          </p:cNvSpPr>
          <p:nvPr/>
        </p:nvSpPr>
        <p:spPr>
          <a:xfrm>
            <a:off x="4065516" y="3429000"/>
            <a:ext cx="7849393" cy="3051313"/>
          </a:xfrm>
          <a:prstGeom prst="rect">
            <a:avLst/>
          </a:prstGeom>
        </p:spPr>
        <p:txBody>
          <a:bodyPr vert="horz" lIns="91440" tIns="45720" rIns="91440" bIns="45720" rtlCol="0">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Gartner a mid size bank has 94 B revenue by converting 30% of their customer. They loosing 0.9 B with every 1% customers that doesn’t convert. </a:t>
            </a:r>
          </a:p>
          <a:p>
            <a:endParaRPr lang="en-US" dirty="0"/>
          </a:p>
          <a:p>
            <a:r>
              <a:rPr lang="en-US" dirty="0"/>
              <a:t>Company has to hire a team or move resources from other projects to undertake this effort. If the team hires , it cost expensive in time and money . To complete the project in a year </a:t>
            </a:r>
          </a:p>
          <a:p>
            <a:pPr marL="342900" indent="-342900">
              <a:buAutoNum type="arabicPeriod"/>
            </a:pPr>
            <a:r>
              <a:rPr lang="en-US" dirty="0"/>
              <a:t>Engineering Lead : 450K</a:t>
            </a:r>
          </a:p>
          <a:p>
            <a:pPr marL="342900" indent="-342900">
              <a:buAutoNum type="arabicPeriod"/>
            </a:pPr>
            <a:r>
              <a:rPr lang="en-US" dirty="0"/>
              <a:t>4 Engineers ( Front to Back ): 200K each</a:t>
            </a:r>
          </a:p>
          <a:p>
            <a:pPr marL="342900" indent="-342900">
              <a:buAutoNum type="arabicPeriod"/>
            </a:pPr>
            <a:r>
              <a:rPr lang="en-US" dirty="0"/>
              <a:t>2 Data </a:t>
            </a:r>
            <a:r>
              <a:rPr lang="en-US" dirty="0" err="1"/>
              <a:t>Modeller</a:t>
            </a:r>
            <a:r>
              <a:rPr lang="en-US" dirty="0"/>
              <a:t> : 450 K</a:t>
            </a:r>
          </a:p>
          <a:p>
            <a:pPr marL="342900" indent="-342900">
              <a:buAutoNum type="arabicPeriod"/>
            </a:pPr>
            <a:r>
              <a:rPr lang="en-US" dirty="0"/>
              <a:t>4 Analysts : 150 K Each</a:t>
            </a:r>
          </a:p>
          <a:p>
            <a:pPr marL="342900" indent="-342900">
              <a:buAutoNum type="arabicPeriod"/>
            </a:pPr>
            <a:r>
              <a:rPr lang="en-US" dirty="0"/>
              <a:t>2 Test Engineer : 150K each </a:t>
            </a:r>
          </a:p>
          <a:p>
            <a:pPr marL="342900" indent="-342900">
              <a:buAutoNum type="arabicPeriod"/>
            </a:pPr>
            <a:r>
              <a:rPr lang="en-US" dirty="0"/>
              <a:t>Infrastructure : 200K</a:t>
            </a:r>
          </a:p>
          <a:p>
            <a:pPr marL="342900" indent="-342900">
              <a:buAutoNum type="arabicPeriod"/>
            </a:pPr>
            <a:endParaRPr lang="en-US" dirty="0"/>
          </a:p>
          <a:p>
            <a:r>
              <a:rPr lang="en-US" dirty="0"/>
              <a:t>Total Expense of Hiring and Building the team will cost them 4 to 5 M</a:t>
            </a:r>
          </a:p>
          <a:p>
            <a:endParaRPr lang="en-US" dirty="0"/>
          </a:p>
        </p:txBody>
      </p:sp>
    </p:spTree>
    <p:extLst>
      <p:ext uri="{BB962C8B-B14F-4D97-AF65-F5344CB8AC3E}">
        <p14:creationId xmlns:p14="http://schemas.microsoft.com/office/powerpoint/2010/main" val="61177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ea typeface="+mn-ea"/>
                <a:cs typeface="+mn-cs"/>
              </a:rPr>
              <a:t>Opportunity</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25" name="Text Placeholder 63">
            <a:extLst>
              <a:ext uri="{FF2B5EF4-FFF2-40B4-BE49-F238E27FC236}">
                <a16:creationId xmlns:a16="http://schemas.microsoft.com/office/drawing/2014/main" id="{462B607C-E376-BA31-3F77-1659FE8DB73F}"/>
              </a:ext>
            </a:extLst>
          </p:cNvPr>
          <p:cNvSpPr txBox="1">
            <a:spLocks/>
          </p:cNvSpPr>
          <p:nvPr/>
        </p:nvSpPr>
        <p:spPr>
          <a:xfrm>
            <a:off x="4065516" y="1780396"/>
            <a:ext cx="228997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Market gap</a:t>
            </a:r>
          </a:p>
        </p:txBody>
      </p:sp>
      <p:sp>
        <p:nvSpPr>
          <p:cNvPr id="26" name="Text Placeholder 42">
            <a:extLst>
              <a:ext uri="{FF2B5EF4-FFF2-40B4-BE49-F238E27FC236}">
                <a16:creationId xmlns:a16="http://schemas.microsoft.com/office/drawing/2014/main" id="{EC9EFD01-24F9-F65F-A882-6BC5793D9D4D}"/>
              </a:ext>
            </a:extLst>
          </p:cNvPr>
          <p:cNvSpPr txBox="1">
            <a:spLocks/>
          </p:cNvSpPr>
          <p:nvPr/>
        </p:nvSpPr>
        <p:spPr>
          <a:xfrm>
            <a:off x="4065516" y="2104705"/>
            <a:ext cx="6934991" cy="1310043"/>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NO SaaS product in the market for Customer Insight. </a:t>
            </a:r>
          </a:p>
          <a:p>
            <a:pPr marL="285750" indent="-285750">
              <a:buFont typeface="Arial" panose="020B0604020202020204" pitchFamily="34" charset="0"/>
              <a:buChar char="•"/>
            </a:pPr>
            <a:r>
              <a:rPr lang="en-US" sz="2000" dirty="0"/>
              <a:t>Consulting services and third-party vendors helping Customer build the product in house are expensive and takes months to build</a:t>
            </a:r>
          </a:p>
        </p:txBody>
      </p:sp>
      <p:sp>
        <p:nvSpPr>
          <p:cNvPr id="15" name="Text Placeholder 63">
            <a:extLst>
              <a:ext uri="{FF2B5EF4-FFF2-40B4-BE49-F238E27FC236}">
                <a16:creationId xmlns:a16="http://schemas.microsoft.com/office/drawing/2014/main" id="{6C5BC891-3335-D108-41E9-C4846F5A66DE}"/>
              </a:ext>
            </a:extLst>
          </p:cNvPr>
          <p:cNvSpPr txBox="1">
            <a:spLocks/>
          </p:cNvSpPr>
          <p:nvPr/>
        </p:nvSpPr>
        <p:spPr>
          <a:xfrm>
            <a:off x="4217915" y="3827854"/>
            <a:ext cx="332257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Product Market fit</a:t>
            </a:r>
          </a:p>
        </p:txBody>
      </p:sp>
      <p:sp>
        <p:nvSpPr>
          <p:cNvPr id="16" name="Text Placeholder 42">
            <a:extLst>
              <a:ext uri="{FF2B5EF4-FFF2-40B4-BE49-F238E27FC236}">
                <a16:creationId xmlns:a16="http://schemas.microsoft.com/office/drawing/2014/main" id="{003384F3-6A39-59F6-1B81-3F208E5E2D5E}"/>
              </a:ext>
            </a:extLst>
          </p:cNvPr>
          <p:cNvSpPr txBox="1">
            <a:spLocks/>
          </p:cNvSpPr>
          <p:nvPr/>
        </p:nvSpPr>
        <p:spPr>
          <a:xfrm>
            <a:off x="4072990" y="4408018"/>
            <a:ext cx="6934991" cy="1310043"/>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Customer can get started with the system within days</a:t>
            </a:r>
          </a:p>
          <a:p>
            <a:pPr marL="285750" indent="-285750">
              <a:buFont typeface="Arial" panose="020B0604020202020204" pitchFamily="34" charset="0"/>
              <a:buChar char="•"/>
            </a:pPr>
            <a:r>
              <a:rPr lang="en-US" sz="2000" dirty="0"/>
              <a:t>Customer doesn’t own or maintain resources or infrastructure</a:t>
            </a:r>
          </a:p>
          <a:p>
            <a:pPr marL="285750" indent="-285750">
              <a:buFont typeface="Arial" panose="020B0604020202020204" pitchFamily="34" charset="0"/>
              <a:buChar char="•"/>
            </a:pPr>
            <a:endParaRPr lang="en-US" sz="2000" dirty="0"/>
          </a:p>
          <a:p>
            <a:r>
              <a:rPr lang="en-US" sz="2000" dirty="0"/>
              <a:t> </a:t>
            </a:r>
          </a:p>
        </p:txBody>
      </p:sp>
    </p:spTree>
    <p:extLst>
      <p:ext uri="{BB962C8B-B14F-4D97-AF65-F5344CB8AC3E}">
        <p14:creationId xmlns:p14="http://schemas.microsoft.com/office/powerpoint/2010/main" val="2361853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729926"/>
            <a:ext cx="5749200" cy="5398148"/>
          </a:xfrm>
        </p:spPr>
        <p:txBody>
          <a:bodyPr/>
          <a:lstStyle/>
          <a:p>
            <a:r>
              <a:rPr lang="en-US" dirty="0"/>
              <a:t>Product benefits</a:t>
            </a:r>
          </a:p>
        </p:txBody>
      </p:sp>
      <p:pic>
        <p:nvPicPr>
          <p:cNvPr id="10" name="Picture Placeholder 40" descr="close up of mathematical graphs">
            <a:extLst>
              <a:ext uri="{FF2B5EF4-FFF2-40B4-BE49-F238E27FC236}">
                <a16:creationId xmlns:a16="http://schemas.microsoft.com/office/drawing/2014/main" id="{AE41D466-0AFE-6E87-A6D7-BF5EC605C9F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0539" r="10980" b="1"/>
          <a:stretch/>
        </p:blipFill>
        <p:spPr>
          <a:xfrm>
            <a:off x="622570" y="729926"/>
            <a:ext cx="6456836" cy="5388772"/>
          </a:xfrm>
          <a:prstGeom prst="rect">
            <a:avLst/>
          </a:prstGeom>
          <a:noFill/>
        </p:spPr>
      </p:pic>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4" y="1881809"/>
            <a:ext cx="5112595" cy="4236889"/>
          </a:xfrm>
        </p:spPr>
        <p:txBody>
          <a:bodyPr>
            <a:normAutofit/>
          </a:bodyPr>
          <a:lstStyle/>
          <a:p>
            <a:r>
              <a:rPr lang="en-US" dirty="0"/>
              <a:t>Phoenix enables customers to initiate customer analysis within a matter of days, facilitating improvements in their conversion rates and customer retention.</a:t>
            </a:r>
          </a:p>
          <a:p>
            <a:endParaRPr lang="en-ZA" dirty="0"/>
          </a:p>
          <a:p>
            <a:r>
              <a:rPr lang="en-ZA" dirty="0"/>
              <a:t>​</a:t>
            </a:r>
            <a:r>
              <a:rPr lang="en-US" dirty="0"/>
              <a:t>​Andrew Smith , MD Americas Commodities , Citi</a:t>
            </a:r>
          </a:p>
          <a:p>
            <a:r>
              <a:rPr lang="en-US" dirty="0"/>
              <a:t>“Phoenix can reduce our customer research time by months and help us increase our sales by 50% ” </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8</a:t>
            </a:fld>
            <a:endParaRPr lang="en-US" dirty="0"/>
          </a:p>
        </p:txBody>
      </p:sp>
    </p:spTree>
    <p:extLst>
      <p:ext uri="{BB962C8B-B14F-4D97-AF65-F5344CB8AC3E}">
        <p14:creationId xmlns:p14="http://schemas.microsoft.com/office/powerpoint/2010/main" val="354014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278919" y="1287609"/>
            <a:ext cx="7286605" cy="634323"/>
          </a:xfrm>
        </p:spPr>
        <p:txBody>
          <a:bodyPr/>
          <a:lstStyle/>
          <a:p>
            <a:r>
              <a:rPr lang="en-US" dirty="0"/>
              <a:t>Product Overview</a:t>
            </a:r>
          </a:p>
        </p:txBody>
      </p:sp>
      <p:pic>
        <p:nvPicPr>
          <p:cNvPr id="75" name="Picture Placeholder 74">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a:stretch/>
        </p:blipFill>
        <p:spPr>
          <a:xfrm>
            <a:off x="7776591" y="2611317"/>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6826984" y="3403636"/>
            <a:ext cx="2502719" cy="365125"/>
          </a:xfrm>
        </p:spPr>
        <p:txBody>
          <a:bodyPr>
            <a:normAutofit/>
          </a:bodyPr>
          <a:lstStyle/>
          <a:p>
            <a:r>
              <a:rPr lang="en-US" b="1" dirty="0">
                <a:solidFill>
                  <a:srgbClr val="C00000"/>
                </a:solidFill>
              </a:rPr>
              <a:t>Customization</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6886463" y="3733773"/>
            <a:ext cx="2383764" cy="1126085"/>
          </a:xfrm>
        </p:spPr>
        <p:txBody>
          <a:bodyPr>
            <a:normAutofit/>
          </a:bodyPr>
          <a:lstStyle/>
          <a:p>
            <a:r>
              <a:rPr lang="en-ZA" dirty="0"/>
              <a:t>Customization offered to fit customer offerings. Charge per customization</a:t>
            </a:r>
            <a:endParaRPr lang="en-US" dirty="0"/>
          </a:p>
        </p:txBody>
      </p:sp>
      <p:pic>
        <p:nvPicPr>
          <p:cNvPr id="76" name="Picture Placeholder 75">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a:blip r:embed="rId4">
            <a:extLst>
              <a:ext uri="{96DAC541-7B7A-43D3-8B79-37D633B846F1}">
                <asvg:svgBlip xmlns:asvg="http://schemas.microsoft.com/office/drawing/2016/SVG/main" r:embed="rId5"/>
              </a:ext>
            </a:extLst>
          </a:blip>
          <a:srcRect/>
          <a:stretch/>
        </p:blipFill>
        <p:spPr>
          <a:xfrm>
            <a:off x="3711895" y="2656185"/>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2821765" y="3448504"/>
            <a:ext cx="2383765" cy="365125"/>
          </a:xfrm>
        </p:spPr>
        <p:txBody>
          <a:bodyPr>
            <a:normAutofit/>
          </a:bodyPr>
          <a:lstStyle/>
          <a:p>
            <a:r>
              <a:rPr lang="en-US" b="1" dirty="0"/>
              <a:t>SaaS</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2780200" y="3762508"/>
            <a:ext cx="2743200" cy="2039901"/>
          </a:xfrm>
        </p:spPr>
        <p:txBody>
          <a:bodyPr>
            <a:normAutofit/>
          </a:bodyPr>
          <a:lstStyle/>
          <a:p>
            <a:r>
              <a:rPr lang="en-US" dirty="0"/>
              <a:t>Has limited trade types and offers no customization.</a:t>
            </a:r>
          </a:p>
          <a:p>
            <a:r>
              <a:rPr lang="en-US" dirty="0"/>
              <a:t>Will be Subscription based. </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07/30/2022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237882815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1_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6889</TotalTime>
  <Words>1568</Words>
  <Application>Microsoft Macintosh PowerPoint</Application>
  <PresentationFormat>Widescreen</PresentationFormat>
  <Paragraphs>432</Paragraphs>
  <Slides>26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Avenir Next LT Pro</vt:lpstr>
      <vt:lpstr>Bierstadt</vt:lpstr>
      <vt:lpstr>Calibri</vt:lpstr>
      <vt:lpstr>Courier New</vt:lpstr>
      <vt:lpstr>Posterama</vt:lpstr>
      <vt:lpstr>Posterama Bold</vt:lpstr>
      <vt:lpstr>Office Theme</vt:lpstr>
      <vt:lpstr>1_Office Theme</vt:lpstr>
      <vt:lpstr>Phoenix</vt:lpstr>
      <vt:lpstr>PowerPoint Presentation</vt:lpstr>
      <vt:lpstr>PowerPoint Presentation</vt:lpstr>
      <vt:lpstr>PowerPoint Presentation</vt:lpstr>
      <vt:lpstr>About phoenix</vt:lpstr>
      <vt:lpstr>Problem</vt:lpstr>
      <vt:lpstr>Opportunity</vt:lpstr>
      <vt:lpstr>Product benefits</vt:lpstr>
      <vt:lpstr>Product Overview</vt:lpstr>
      <vt:lpstr>Product</vt:lpstr>
      <vt:lpstr>Customer Segments</vt:lpstr>
      <vt:lpstr>Target Customer</vt:lpstr>
      <vt:lpstr>Market overview</vt:lpstr>
      <vt:lpstr>PERsonas</vt:lpstr>
      <vt:lpstr>Go-TO-Market</vt:lpstr>
      <vt:lpstr>Go-TO-Market</vt:lpstr>
      <vt:lpstr>Pricing</vt:lpstr>
      <vt:lpstr>Business Model</vt:lpstr>
      <vt:lpstr>Traction</vt:lpstr>
      <vt:lpstr>Financials</vt:lpstr>
      <vt:lpstr>Competition</vt:lpstr>
      <vt:lpstr>Product roadmap</vt:lpstr>
      <vt:lpstr>Action Plan</vt:lpstr>
      <vt:lpstr>FUTURE ENHANCEMENT</vt:lpstr>
      <vt:lpstr>FUTURE ENHANCEMENT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Kashmeera Ghosh</dc:creator>
  <cp:lastModifiedBy>Kashmeera Ghosh</cp:lastModifiedBy>
  <cp:revision>16</cp:revision>
  <dcterms:created xsi:type="dcterms:W3CDTF">2022-07-27T20:57:00Z</dcterms:created>
  <dcterms:modified xsi:type="dcterms:W3CDTF">2023-06-14T22:16:20Z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